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4A452A"/>
    <a:srgbClr val="C4BD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108" d="100"/>
          <a:sy n="108" d="100"/>
        </p:scale>
        <p:origin x="1710" y="12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B9DF6F-62BE-4FFA-A387-94262843CAAB}" type="datetimeFigureOut">
              <a:rPr lang="ru-RU" smtClean="0"/>
              <a:t>25.02.2026</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4C74D1-2AD2-4F30-95CF-777B584D57F5}" type="slidenum">
              <a:rPr lang="ru-RU" smtClean="0"/>
              <a:t>‹#›</a:t>
            </a:fld>
            <a:endParaRPr lang="ru-RU"/>
          </a:p>
        </p:txBody>
      </p:sp>
    </p:spTree>
    <p:extLst>
      <p:ext uri="{BB962C8B-B14F-4D97-AF65-F5344CB8AC3E}">
        <p14:creationId xmlns:p14="http://schemas.microsoft.com/office/powerpoint/2010/main" val="195744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A4C74D1-2AD2-4F30-95CF-777B584D57F5}" type="slidenum">
              <a:rPr lang="ru-RU" smtClean="0"/>
              <a:t>2</a:t>
            </a:fld>
            <a:endParaRPr lang="ru-RU"/>
          </a:p>
        </p:txBody>
      </p:sp>
    </p:spTree>
    <p:extLst>
      <p:ext uri="{BB962C8B-B14F-4D97-AF65-F5344CB8AC3E}">
        <p14:creationId xmlns:p14="http://schemas.microsoft.com/office/powerpoint/2010/main" val="3035902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CA4C74D1-2AD2-4F30-95CF-777B584D57F5}" type="slidenum">
              <a:rPr lang="ru-RU" smtClean="0"/>
              <a:t>14</a:t>
            </a:fld>
            <a:endParaRPr lang="ru-RU"/>
          </a:p>
        </p:txBody>
      </p:sp>
    </p:spTree>
    <p:extLst>
      <p:ext uri="{BB962C8B-B14F-4D97-AF65-F5344CB8AC3E}">
        <p14:creationId xmlns:p14="http://schemas.microsoft.com/office/powerpoint/2010/main" val="182103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48B7D17-69BF-4F45-A842-397CF0A87197}" type="datetimeFigureOut">
              <a:rPr lang="ru-RU" smtClean="0"/>
              <a:t>25.02.2026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670593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48B7D17-69BF-4F45-A842-397CF0A87197}" type="datetimeFigureOut">
              <a:rPr lang="ru-RU" smtClean="0"/>
              <a:t>25.02.2026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260680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48B7D17-69BF-4F45-A842-397CF0A87197}" type="datetimeFigureOut">
              <a:rPr lang="ru-RU" smtClean="0"/>
              <a:t>25.02.2026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345996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48B7D17-69BF-4F45-A842-397CF0A87197}" type="datetimeFigureOut">
              <a:rPr lang="ru-RU" smtClean="0"/>
              <a:t>25.02.2026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217716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48B7D17-69BF-4F45-A842-397CF0A87197}" type="datetimeFigureOut">
              <a:rPr lang="ru-RU" smtClean="0"/>
              <a:t>25.02.2026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575249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48B7D17-69BF-4F45-A842-397CF0A87197}" type="datetimeFigureOut">
              <a:rPr lang="ru-RU" smtClean="0"/>
              <a:t>25.02.2026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2324179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48B7D17-69BF-4F45-A842-397CF0A87197}" type="datetimeFigureOut">
              <a:rPr lang="ru-RU" smtClean="0"/>
              <a:t>25.02.2026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360270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48B7D17-69BF-4F45-A842-397CF0A87197}" type="datetimeFigureOut">
              <a:rPr lang="ru-RU" smtClean="0"/>
              <a:t>25.02.2026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143553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48B7D17-69BF-4F45-A842-397CF0A87197}" type="datetimeFigureOut">
              <a:rPr lang="ru-RU" smtClean="0"/>
              <a:t>25.02.2026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304032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48B7D17-69BF-4F45-A842-397CF0A87197}" type="datetimeFigureOut">
              <a:rPr lang="ru-RU" smtClean="0"/>
              <a:t>25.02.2026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2426337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48B7D17-69BF-4F45-A842-397CF0A87197}" type="datetimeFigureOut">
              <a:rPr lang="ru-RU" smtClean="0"/>
              <a:t>25.02.2026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C92749-7F24-483F-96F9-9E7AD0A52EDF}" type="slidenum">
              <a:rPr lang="ru-RU" smtClean="0"/>
              <a:t>‹#›</a:t>
            </a:fld>
            <a:endParaRPr lang="ru-RU"/>
          </a:p>
        </p:txBody>
      </p:sp>
    </p:spTree>
    <p:extLst>
      <p:ext uri="{BB962C8B-B14F-4D97-AF65-F5344CB8AC3E}">
        <p14:creationId xmlns:p14="http://schemas.microsoft.com/office/powerpoint/2010/main" val="63427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8B7D17-69BF-4F45-A842-397CF0A87197}" type="datetimeFigureOut">
              <a:rPr lang="ru-RU" smtClean="0"/>
              <a:t>25.02.2026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92749-7F24-483F-96F9-9E7AD0A52EDF}" type="slidenum">
              <a:rPr lang="ru-RU" smtClean="0"/>
              <a:t>‹#›</a:t>
            </a:fld>
            <a:endParaRPr lang="ru-RU"/>
          </a:p>
        </p:txBody>
      </p:sp>
    </p:spTree>
    <p:extLst>
      <p:ext uri="{BB962C8B-B14F-4D97-AF65-F5344CB8AC3E}">
        <p14:creationId xmlns:p14="http://schemas.microsoft.com/office/powerpoint/2010/main" val="2245342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12.png"/><Relationship Id="rId18" Type="http://schemas.openxmlformats.org/officeDocument/2006/relationships/slide" Target="slide11.xml"/><Relationship Id="rId3" Type="http://schemas.openxmlformats.org/officeDocument/2006/relationships/image" Target="../media/image13.jpeg"/><Relationship Id="rId7" Type="http://schemas.openxmlformats.org/officeDocument/2006/relationships/image" Target="../media/image15.jpeg"/><Relationship Id="rId12" Type="http://schemas.openxmlformats.org/officeDocument/2006/relationships/slide" Target="slide15.xml"/><Relationship Id="rId17" Type="http://schemas.openxmlformats.org/officeDocument/2006/relationships/image" Target="../media/image8.png"/><Relationship Id="rId2" Type="http://schemas.openxmlformats.org/officeDocument/2006/relationships/slide" Target="slide5.xml"/><Relationship Id="rId16"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11.png"/><Relationship Id="rId5" Type="http://schemas.openxmlformats.org/officeDocument/2006/relationships/image" Target="../media/image14.jpeg"/><Relationship Id="rId15" Type="http://schemas.openxmlformats.org/officeDocument/2006/relationships/image" Target="../media/image7.png"/><Relationship Id="rId10" Type="http://schemas.openxmlformats.org/officeDocument/2006/relationships/slide" Target="slide14.xml"/><Relationship Id="rId19" Type="http://schemas.openxmlformats.org/officeDocument/2006/relationships/image" Target="../media/image9.png"/><Relationship Id="rId4" Type="http://schemas.openxmlformats.org/officeDocument/2006/relationships/slide" Target="slide6.xml"/><Relationship Id="rId9" Type="http://schemas.openxmlformats.org/officeDocument/2006/relationships/image" Target="../media/image10.png"/><Relationship Id="rId14" Type="http://schemas.openxmlformats.org/officeDocument/2006/relationships/slide" Target="slide9.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8.xml"/><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sp>
        <p:nvSpPr>
          <p:cNvPr id="4" name="Прямоугольник 3"/>
          <p:cNvSpPr/>
          <p:nvPr/>
        </p:nvSpPr>
        <p:spPr>
          <a:xfrm>
            <a:off x="-180528" y="0"/>
            <a:ext cx="9324528" cy="68580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80528" y="2492896"/>
            <a:ext cx="9292908" cy="1728192"/>
          </a:xfrm>
          <a:prstGeom prst="rect">
            <a:avLst/>
          </a:prstGeom>
          <a:solidFill>
            <a:schemeClr val="tx1">
              <a:alpha val="1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TextBox 5"/>
          <p:cNvSpPr txBox="1"/>
          <p:nvPr/>
        </p:nvSpPr>
        <p:spPr>
          <a:xfrm>
            <a:off x="-45132" y="3064604"/>
            <a:ext cx="9234264" cy="584775"/>
          </a:xfrm>
          <a:prstGeom prst="rect">
            <a:avLst/>
          </a:prstGeom>
          <a:noFill/>
          <a:ln>
            <a:noFill/>
          </a:ln>
        </p:spPr>
        <p:txBody>
          <a:bodyPr wrap="square" rtlCol="0">
            <a:spAutoFit/>
          </a:bodyPr>
          <a:lstStyle/>
          <a:p>
            <a:pPr algn="just"/>
            <a:r>
              <a:rPr lang="ru-RU" sz="3200" b="1" i="1" dirty="0">
                <a:ln w="12700">
                  <a:solidFill>
                    <a:schemeClr val="bg1"/>
                  </a:solidFill>
                </a:ln>
                <a:solidFill>
                  <a:schemeClr val="bg1"/>
                </a:solidFill>
                <a:effectLst>
                  <a:outerShdw blurRad="50800" dist="38100" dir="2700000" algn="tl" rotWithShape="0">
                    <a:prstClr val="black">
                      <a:alpha val="40000"/>
                    </a:prstClr>
                  </a:outerShdw>
                </a:effectLst>
                <a:latin typeface="Verdana" panose="020B0604030504040204" pitchFamily="34" charset="0"/>
                <a:ea typeface="Verdana" panose="020B0604030504040204" pitchFamily="34" charset="0"/>
                <a:cs typeface="Verdana" panose="020B0604030504040204" pitchFamily="34" charset="0"/>
              </a:rPr>
              <a:t>ТЫ ВЫСТОЯЛ, ВЕЛИКИЙ СТАЛИНГРАД</a:t>
            </a:r>
          </a:p>
        </p:txBody>
      </p:sp>
      <p:sp>
        <p:nvSpPr>
          <p:cNvPr id="9" name="TextBox 8"/>
          <p:cNvSpPr txBox="1"/>
          <p:nvPr/>
        </p:nvSpPr>
        <p:spPr>
          <a:xfrm>
            <a:off x="3257075" y="3686145"/>
            <a:ext cx="2940846" cy="400110"/>
          </a:xfrm>
          <a:prstGeom prst="rect">
            <a:avLst/>
          </a:prstGeom>
          <a:noFill/>
        </p:spPr>
        <p:txBody>
          <a:bodyPr wrap="square" rtlCol="0">
            <a:spAutoFit/>
          </a:bodyPr>
          <a:lstStyle/>
          <a:p>
            <a:r>
              <a:rPr lang="ru-RU" sz="2000" dirty="0">
                <a:solidFill>
                  <a:schemeClr val="bg1"/>
                </a:solidFill>
              </a:rPr>
              <a:t>Электронная выставка</a:t>
            </a:r>
          </a:p>
        </p:txBody>
      </p:sp>
    </p:spTree>
    <p:extLst>
      <p:ext uri="{BB962C8B-B14F-4D97-AF65-F5344CB8AC3E}">
        <p14:creationId xmlns:p14="http://schemas.microsoft.com/office/powerpoint/2010/main" val="971987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7" name="Рисунок 6">
            <a:extLst>
              <a:ext uri="{FF2B5EF4-FFF2-40B4-BE49-F238E27FC236}">
                <a16:creationId xmlns:a16="http://schemas.microsoft.com/office/drawing/2014/main" id="{7A7BAB4F-0436-4F78-8836-371E1F7F5694}"/>
              </a:ext>
            </a:extLst>
          </p:cNvPr>
          <p:cNvPicPr>
            <a:picLocks noChangeAspect="1"/>
          </p:cNvPicPr>
          <p:nvPr/>
        </p:nvPicPr>
        <p:blipFill>
          <a:blip r:embed="rId2"/>
          <a:stretch>
            <a:fillRect/>
          </a:stretch>
        </p:blipFill>
        <p:spPr>
          <a:xfrm>
            <a:off x="5652120" y="1461940"/>
            <a:ext cx="2952328" cy="4558993"/>
          </a:xfrm>
          <a:prstGeom prst="rect">
            <a:avLst/>
          </a:prstGeom>
        </p:spPr>
      </p:pic>
      <p:sp>
        <p:nvSpPr>
          <p:cNvPr id="8" name="TextBox 7">
            <a:extLst>
              <a:ext uri="{FF2B5EF4-FFF2-40B4-BE49-F238E27FC236}">
                <a16:creationId xmlns:a16="http://schemas.microsoft.com/office/drawing/2014/main" id="{D3AEAFF5-518F-411C-A0C1-97BE7E58C6A4}"/>
              </a:ext>
            </a:extLst>
          </p:cNvPr>
          <p:cNvSpPr txBox="1"/>
          <p:nvPr/>
        </p:nvSpPr>
        <p:spPr>
          <a:xfrm>
            <a:off x="647564" y="234561"/>
            <a:ext cx="7848872" cy="1015663"/>
          </a:xfrm>
          <a:prstGeom prst="rect">
            <a:avLst/>
          </a:prstGeom>
          <a:noFill/>
        </p:spPr>
        <p:txBody>
          <a:bodyPr wrap="square" rtlCol="0">
            <a:spAutoFit/>
          </a:bodyPr>
          <a:lstStyle/>
          <a:p>
            <a:r>
              <a:rPr lang="en-US" sz="2000" b="1" dirty="0"/>
              <a:t>   </a:t>
            </a:r>
            <a:r>
              <a:rPr lang="ru-RU" sz="2000" b="1" dirty="0" err="1"/>
              <a:t>Казарцев</a:t>
            </a:r>
            <a:r>
              <a:rPr lang="en-US" sz="2000" b="1" dirty="0"/>
              <a:t> </a:t>
            </a:r>
            <a:r>
              <a:rPr lang="ru-RU" sz="2000" b="1" dirty="0"/>
              <a:t>Владислав. Сталинград / Владислав </a:t>
            </a:r>
            <a:r>
              <a:rPr lang="ru-RU" sz="2000" b="1" dirty="0" err="1"/>
              <a:t>Казарцев</a:t>
            </a:r>
            <a:r>
              <a:rPr lang="ru-RU" sz="2000" b="1" dirty="0"/>
              <a:t>. – Екатеринбург : </a:t>
            </a:r>
            <a:r>
              <a:rPr lang="en-US" sz="2000" b="1" dirty="0" err="1"/>
              <a:t>Ridero</a:t>
            </a:r>
            <a:r>
              <a:rPr lang="ru-RU" sz="2000" b="1" dirty="0"/>
              <a:t>, 2023. – </a:t>
            </a:r>
            <a:r>
              <a:rPr lang="en-US" sz="2000" b="1" dirty="0"/>
              <a:t>200 c. </a:t>
            </a:r>
            <a:r>
              <a:rPr lang="ru-RU" sz="2000" b="1" dirty="0"/>
              <a:t>– </a:t>
            </a:r>
            <a:r>
              <a:rPr lang="en-US" sz="2000" b="1" dirty="0"/>
              <a:t>ISBN 978-5-0059-5559-3. </a:t>
            </a:r>
            <a:r>
              <a:rPr lang="ru-RU" sz="2000" b="1" dirty="0"/>
              <a:t>– Текст : непосредственный.</a:t>
            </a:r>
          </a:p>
        </p:txBody>
      </p:sp>
      <p:sp>
        <p:nvSpPr>
          <p:cNvPr id="10" name="TextBox 9">
            <a:extLst>
              <a:ext uri="{FF2B5EF4-FFF2-40B4-BE49-F238E27FC236}">
                <a16:creationId xmlns:a16="http://schemas.microsoft.com/office/drawing/2014/main" id="{324602B9-BD0E-40C3-A8CD-EDCCA2F8F20A}"/>
              </a:ext>
            </a:extLst>
          </p:cNvPr>
          <p:cNvSpPr txBox="1"/>
          <p:nvPr/>
        </p:nvSpPr>
        <p:spPr>
          <a:xfrm>
            <a:off x="395536" y="1619728"/>
            <a:ext cx="5001724" cy="440120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sz="2000" b="1" dirty="0"/>
              <a:t>   </a:t>
            </a:r>
            <a:r>
              <a:rPr lang="ru-RU" sz="2000" b="1" dirty="0">
                <a:ln w="0"/>
                <a:solidFill>
                  <a:schemeClr val="tx1"/>
                </a:solidFill>
                <a:effectLst>
                  <a:outerShdw blurRad="38100" dist="19050" dir="2700000" algn="tl" rotWithShape="0">
                    <a:schemeClr val="dk1">
                      <a:alpha val="40000"/>
                    </a:schemeClr>
                  </a:outerShdw>
                </a:effectLst>
              </a:rPr>
              <a:t>Стихи, вошедшие в книгу, были написаны в начале 2000-х и ранее. В те годы статей о Сталинграде было мало, и автор решил переложить воспоминания участников битвы в стихи. Казалось бы, это известная тема, но в ней всплывают неизвестные грани. Например, то, что оборона Сталинграда велась на основе опыта, полученного ранее при обороне Бреста, боях в окружении в Браме с отборными немецкими дивизиями. Из-за неё Гитлер остановил наступление на Москву и Донбасс на 3 недели, и это позволило эвакуировать юг.</a:t>
            </a:r>
            <a:endParaRPr lang="ru-RU" sz="24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4717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5" name="Рисунок 4">
            <a:extLst>
              <a:ext uri="{FF2B5EF4-FFF2-40B4-BE49-F238E27FC236}">
                <a16:creationId xmlns:a16="http://schemas.microsoft.com/office/drawing/2014/main" id="{205F1351-7F72-4497-A7C1-761C8E5612F3}"/>
              </a:ext>
            </a:extLst>
          </p:cNvPr>
          <p:cNvPicPr>
            <a:picLocks noChangeAspect="1"/>
          </p:cNvPicPr>
          <p:nvPr/>
        </p:nvPicPr>
        <p:blipFill>
          <a:blip r:embed="rId2"/>
          <a:stretch>
            <a:fillRect/>
          </a:stretch>
        </p:blipFill>
        <p:spPr>
          <a:xfrm>
            <a:off x="412329" y="1485108"/>
            <a:ext cx="2952328" cy="4558669"/>
          </a:xfrm>
          <a:prstGeom prst="rect">
            <a:avLst/>
          </a:prstGeom>
        </p:spPr>
      </p:pic>
      <p:sp>
        <p:nvSpPr>
          <p:cNvPr id="6" name="TextBox 5">
            <a:extLst>
              <a:ext uri="{FF2B5EF4-FFF2-40B4-BE49-F238E27FC236}">
                <a16:creationId xmlns:a16="http://schemas.microsoft.com/office/drawing/2014/main" id="{227B6BFB-531B-48CD-B8B4-D0D061FF90C1}"/>
              </a:ext>
            </a:extLst>
          </p:cNvPr>
          <p:cNvSpPr txBox="1"/>
          <p:nvPr/>
        </p:nvSpPr>
        <p:spPr>
          <a:xfrm>
            <a:off x="647564" y="316942"/>
            <a:ext cx="7848872" cy="707886"/>
          </a:xfrm>
          <a:prstGeom prst="rect">
            <a:avLst/>
          </a:prstGeom>
          <a:noFill/>
        </p:spPr>
        <p:txBody>
          <a:bodyPr wrap="square" rtlCol="0">
            <a:spAutoFit/>
          </a:bodyPr>
          <a:lstStyle/>
          <a:p>
            <a:r>
              <a:rPr lang="ru-RU" sz="2000" b="1" dirty="0"/>
              <a:t>   </a:t>
            </a:r>
            <a:r>
              <a:rPr lang="ru-RU" sz="2000" b="1" dirty="0" err="1"/>
              <a:t>Чуянов</a:t>
            </a:r>
            <a:r>
              <a:rPr lang="ru-RU" sz="2000" b="1" dirty="0"/>
              <a:t>, Алексей Семенович. Стихи о Сталинграде / Астрахань : Коммунист, 1944. – 116 с. – 10000 экз. – Текст : непосредственный.</a:t>
            </a:r>
          </a:p>
        </p:txBody>
      </p:sp>
      <p:sp>
        <p:nvSpPr>
          <p:cNvPr id="7" name="TextBox 6">
            <a:extLst>
              <a:ext uri="{FF2B5EF4-FFF2-40B4-BE49-F238E27FC236}">
                <a16:creationId xmlns:a16="http://schemas.microsoft.com/office/drawing/2014/main" id="{DF7C644B-6C37-4DB9-866F-93B708C6BBB2}"/>
              </a:ext>
            </a:extLst>
          </p:cNvPr>
          <p:cNvSpPr txBox="1"/>
          <p:nvPr/>
        </p:nvSpPr>
        <p:spPr>
          <a:xfrm>
            <a:off x="3732585" y="1409951"/>
            <a:ext cx="5043486" cy="4708981"/>
          </a:xfrm>
          <a:prstGeom prst="rect">
            <a:avLst/>
          </a:prstGeom>
          <a:noFill/>
        </p:spPr>
        <p:txBody>
          <a:bodyPr wrap="square">
            <a:spAutoFit/>
          </a:bodyPr>
          <a:lstStyle/>
          <a:p>
            <a:r>
              <a:rPr lang="ru-RU" sz="1800" b="1" dirty="0"/>
              <a:t>   </a:t>
            </a:r>
            <a:r>
              <a:rPr lang="ru-RU" sz="2000" b="1" dirty="0"/>
              <a:t>Сталинград - неиссякаемый источник вдохновения советских поэтов. За время боёв под Сталинградом было написано множество стихотворений, и некоторые из них вошли в данную книгу. В героической эпопее Сталинграда нашли своё яркое выражение лучшие качества нашего народа - несокрушимая сила и мужество, беспредельная любовь к отчизне, непреклонная воля к победе. Никогда в памяти благодарного человечества не померкнет бессмертный образ железного русского солдата, выстоявшего в огне невиданных сражений под Сталинградом и победившего саму смерть.</a:t>
            </a:r>
            <a:endParaRPr lang="ru-RU" sz="2000" dirty="0"/>
          </a:p>
        </p:txBody>
      </p:sp>
    </p:spTree>
    <p:extLst>
      <p:ext uri="{BB962C8B-B14F-4D97-AF65-F5344CB8AC3E}">
        <p14:creationId xmlns:p14="http://schemas.microsoft.com/office/powerpoint/2010/main" val="4143595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3" name="Овал 2">
            <a:extLst>
              <a:ext uri="{FF2B5EF4-FFF2-40B4-BE49-F238E27FC236}">
                <a16:creationId xmlns:a16="http://schemas.microsoft.com/office/drawing/2014/main" id="{4E2D5779-294A-45C1-94E8-D4E2C3BD0146}"/>
              </a:ext>
            </a:extLst>
          </p:cNvPr>
          <p:cNvSpPr/>
          <p:nvPr/>
        </p:nvSpPr>
        <p:spPr>
          <a:xfrm>
            <a:off x="431540" y="260648"/>
            <a:ext cx="8280920" cy="1512168"/>
          </a:xfrm>
          <a:prstGeom prst="ellipse">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a:extLst>
              <a:ext uri="{FF2B5EF4-FFF2-40B4-BE49-F238E27FC236}">
                <a16:creationId xmlns:a16="http://schemas.microsoft.com/office/drawing/2014/main" id="{33445F4C-CEBE-406A-AC34-3F3FF8C607EB}"/>
              </a:ext>
            </a:extLst>
          </p:cNvPr>
          <p:cNvSpPr txBox="1"/>
          <p:nvPr/>
        </p:nvSpPr>
        <p:spPr>
          <a:xfrm>
            <a:off x="1547664" y="620688"/>
            <a:ext cx="6219469" cy="984885"/>
          </a:xfrm>
          <a:prstGeom prst="rect">
            <a:avLst/>
          </a:prstGeom>
          <a:noFill/>
        </p:spPr>
        <p:txBody>
          <a:bodyPr wrap="square" rtlCol="0">
            <a:spAutoFit/>
          </a:bodyPr>
          <a:lstStyle/>
          <a:p>
            <a:r>
              <a:rPr lang="ru-RU" sz="4000" dirty="0">
                <a:solidFill>
                  <a:schemeClr val="bg1"/>
                </a:solidFill>
                <a:latin typeface="Impact" panose="020B0806030902050204" pitchFamily="34" charset="0"/>
              </a:rPr>
              <a:t>Народ бессмертной славы</a:t>
            </a:r>
          </a:p>
          <a:p>
            <a:endParaRPr lang="ru-RU" dirty="0"/>
          </a:p>
        </p:txBody>
      </p:sp>
      <p:pic>
        <p:nvPicPr>
          <p:cNvPr id="7" name="Рисунок 6">
            <a:extLst>
              <a:ext uri="{FF2B5EF4-FFF2-40B4-BE49-F238E27FC236}">
                <a16:creationId xmlns:a16="http://schemas.microsoft.com/office/drawing/2014/main" id="{B092B53C-31E1-4B35-A815-40A500F8A85A}"/>
              </a:ext>
            </a:extLst>
          </p:cNvPr>
          <p:cNvPicPr>
            <a:picLocks noChangeAspect="1"/>
          </p:cNvPicPr>
          <p:nvPr/>
        </p:nvPicPr>
        <p:blipFill>
          <a:blip r:embed="rId2"/>
          <a:stretch>
            <a:fillRect/>
          </a:stretch>
        </p:blipFill>
        <p:spPr>
          <a:xfrm>
            <a:off x="3563888" y="2564904"/>
            <a:ext cx="1856390" cy="2856359"/>
          </a:xfrm>
          <a:prstGeom prst="rect">
            <a:avLst/>
          </a:prstGeom>
        </p:spPr>
      </p:pic>
      <p:pic>
        <p:nvPicPr>
          <p:cNvPr id="11" name="Рисунок 10">
            <a:extLst>
              <a:ext uri="{FF2B5EF4-FFF2-40B4-BE49-F238E27FC236}">
                <a16:creationId xmlns:a16="http://schemas.microsoft.com/office/drawing/2014/main" id="{2E30AE8A-205C-44B9-A105-1E804C21C042}"/>
              </a:ext>
            </a:extLst>
          </p:cNvPr>
          <p:cNvPicPr>
            <a:picLocks noChangeAspect="1"/>
          </p:cNvPicPr>
          <p:nvPr/>
        </p:nvPicPr>
        <p:blipFill>
          <a:blip r:embed="rId3"/>
          <a:stretch>
            <a:fillRect/>
          </a:stretch>
        </p:blipFill>
        <p:spPr>
          <a:xfrm>
            <a:off x="1322228" y="2564904"/>
            <a:ext cx="1856390" cy="2852936"/>
          </a:xfrm>
          <a:prstGeom prst="rect">
            <a:avLst/>
          </a:prstGeom>
        </p:spPr>
      </p:pic>
      <p:pic>
        <p:nvPicPr>
          <p:cNvPr id="10" name="Рисунок 9">
            <a:extLst>
              <a:ext uri="{FF2B5EF4-FFF2-40B4-BE49-F238E27FC236}">
                <a16:creationId xmlns:a16="http://schemas.microsoft.com/office/drawing/2014/main" id="{4095CEFE-94C8-4E71-9513-22B945959416}"/>
              </a:ext>
            </a:extLst>
          </p:cNvPr>
          <p:cNvPicPr>
            <a:picLocks noChangeAspect="1"/>
          </p:cNvPicPr>
          <p:nvPr/>
        </p:nvPicPr>
        <p:blipFill>
          <a:blip r:embed="rId4"/>
          <a:stretch>
            <a:fillRect/>
          </a:stretch>
        </p:blipFill>
        <p:spPr>
          <a:xfrm>
            <a:off x="5805548" y="2564904"/>
            <a:ext cx="1856391" cy="2852936"/>
          </a:xfrm>
          <a:prstGeom prst="rect">
            <a:avLst/>
          </a:prstGeom>
        </p:spPr>
      </p:pic>
    </p:spTree>
    <p:extLst>
      <p:ext uri="{BB962C8B-B14F-4D97-AF65-F5344CB8AC3E}">
        <p14:creationId xmlns:p14="http://schemas.microsoft.com/office/powerpoint/2010/main" val="1218227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3" name="Рисунок 2">
            <a:extLst>
              <a:ext uri="{FF2B5EF4-FFF2-40B4-BE49-F238E27FC236}">
                <a16:creationId xmlns:a16="http://schemas.microsoft.com/office/drawing/2014/main" id="{0B16C2A0-01CE-43DA-B8D3-D4E70AD10F91}"/>
              </a:ext>
            </a:extLst>
          </p:cNvPr>
          <p:cNvPicPr>
            <a:picLocks noChangeAspect="1"/>
          </p:cNvPicPr>
          <p:nvPr/>
        </p:nvPicPr>
        <p:blipFill>
          <a:blip r:embed="rId2"/>
          <a:stretch>
            <a:fillRect/>
          </a:stretch>
        </p:blipFill>
        <p:spPr>
          <a:xfrm>
            <a:off x="323528" y="1501984"/>
            <a:ext cx="3096345" cy="4483968"/>
          </a:xfrm>
          <a:prstGeom prst="rect">
            <a:avLst/>
          </a:prstGeom>
        </p:spPr>
      </p:pic>
      <p:sp>
        <p:nvSpPr>
          <p:cNvPr id="6" name="TextBox 5">
            <a:extLst>
              <a:ext uri="{FF2B5EF4-FFF2-40B4-BE49-F238E27FC236}">
                <a16:creationId xmlns:a16="http://schemas.microsoft.com/office/drawing/2014/main" id="{8698B587-53CE-4DE6-B11A-B92EF7D6E85A}"/>
              </a:ext>
            </a:extLst>
          </p:cNvPr>
          <p:cNvSpPr txBox="1"/>
          <p:nvPr/>
        </p:nvSpPr>
        <p:spPr>
          <a:xfrm>
            <a:off x="70992" y="404664"/>
            <a:ext cx="9073008" cy="707886"/>
          </a:xfrm>
          <a:prstGeom prst="rect">
            <a:avLst/>
          </a:prstGeom>
          <a:noFill/>
        </p:spPr>
        <p:txBody>
          <a:bodyPr wrap="square" rtlCol="0">
            <a:spAutoFit/>
          </a:bodyPr>
          <a:lstStyle/>
          <a:p>
            <a:r>
              <a:rPr lang="ru-RU" sz="2000" b="1" dirty="0"/>
              <a:t>   Крылов, Николай Иванович. Сталинградский рубеж / Н. И. Крылов. – Москва : Воениздат, 1984. – 380 с. – (Военные мемуары). – Текст : непосредственный.</a:t>
            </a:r>
          </a:p>
        </p:txBody>
      </p:sp>
      <p:sp>
        <p:nvSpPr>
          <p:cNvPr id="7" name="TextBox 6">
            <a:extLst>
              <a:ext uri="{FF2B5EF4-FFF2-40B4-BE49-F238E27FC236}">
                <a16:creationId xmlns:a16="http://schemas.microsoft.com/office/drawing/2014/main" id="{A6AA40A1-E51E-4BC2-B8B9-C98DE040F511}"/>
              </a:ext>
            </a:extLst>
          </p:cNvPr>
          <p:cNvSpPr txBox="1"/>
          <p:nvPr/>
        </p:nvSpPr>
        <p:spPr>
          <a:xfrm>
            <a:off x="3576406" y="1527905"/>
            <a:ext cx="5570992" cy="424731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b="1" dirty="0"/>
              <a:t>   Выдающийся советский военачальник Маршал</a:t>
            </a:r>
          </a:p>
          <a:p>
            <a:r>
              <a:rPr lang="ru-RU" b="1" dirty="0"/>
              <a:t>Советского Союза Н. И. Крылов многие годы</a:t>
            </a:r>
          </a:p>
          <a:p>
            <a:r>
              <a:rPr lang="ru-RU" b="1" dirty="0"/>
              <a:t>работал над циклом мемуаров о беспримерной</a:t>
            </a:r>
          </a:p>
          <a:p>
            <a:r>
              <a:rPr lang="ru-RU" b="1" dirty="0"/>
              <a:t>обороне трех городов-героев – Одессы,</a:t>
            </a:r>
          </a:p>
          <a:p>
            <a:r>
              <a:rPr lang="ru-RU" b="1" dirty="0"/>
              <a:t>Севастополя, Сталинграда. Будучи активнейшим</a:t>
            </a:r>
          </a:p>
          <a:p>
            <a:r>
              <a:rPr lang="ru-RU" b="1" dirty="0"/>
              <a:t>участником исторических сражений под стенами</a:t>
            </a:r>
          </a:p>
          <a:p>
            <a:r>
              <a:rPr lang="ru-RU" b="1" dirty="0"/>
              <a:t>этих городов, он считал своим долгом о них</a:t>
            </a:r>
          </a:p>
          <a:p>
            <a:r>
              <a:rPr lang="ru-RU" b="1" dirty="0"/>
              <a:t>рассказать. Воспоминания Н. И. Крылова о боях под</a:t>
            </a:r>
          </a:p>
          <a:p>
            <a:r>
              <a:rPr lang="ru-RU" b="1" dirty="0"/>
              <a:t>Одессой и Севастополем уже известны читателям.</a:t>
            </a:r>
          </a:p>
          <a:p>
            <a:r>
              <a:rPr lang="ru-RU" b="1" dirty="0"/>
              <a:t>Эта книга, рукопись которой Николай Иванович</a:t>
            </a:r>
          </a:p>
          <a:p>
            <a:r>
              <a:rPr lang="ru-RU" b="1" dirty="0"/>
              <a:t>передал Издательству за пять дней до своей</a:t>
            </a:r>
          </a:p>
          <a:p>
            <a:r>
              <a:rPr lang="ru-RU" b="1" dirty="0"/>
              <a:t>кончины, завершает задуманный автором цикл.</a:t>
            </a:r>
          </a:p>
          <a:p>
            <a:r>
              <a:rPr lang="ru-RU" b="1" dirty="0"/>
              <a:t>Она переносит нас в огненный Сталинград, в</a:t>
            </a:r>
          </a:p>
          <a:p>
            <a:r>
              <a:rPr lang="ru-RU" b="1" dirty="0"/>
              <a:t>великую битву у Волги, где генерал-майор Крылов</a:t>
            </a:r>
          </a:p>
          <a:p>
            <a:r>
              <a:rPr lang="ru-RU" b="1" dirty="0"/>
              <a:t>был начальником штаба легендарной 62-й армии.</a:t>
            </a:r>
            <a:endParaRPr lang="ru-RU" sz="2000" b="1" dirty="0">
              <a:ln w="0"/>
              <a:solidFill>
                <a:schemeClr val="tx1"/>
              </a:solidFill>
              <a:effectLst>
                <a:outerShdw blurRad="38100" dist="19050" dir="2700000" algn="tl" rotWithShape="0">
                  <a:schemeClr val="dk1">
                    <a:alpha val="40000"/>
                  </a:schemeClr>
                </a:outerShdw>
              </a:effectLst>
              <a:latin typeface="Franklin Gothic Book" panose="020B0503020102020204" pitchFamily="34" charset="0"/>
            </a:endParaRPr>
          </a:p>
        </p:txBody>
      </p:sp>
    </p:spTree>
    <p:extLst>
      <p:ext uri="{BB962C8B-B14F-4D97-AF65-F5344CB8AC3E}">
        <p14:creationId xmlns:p14="http://schemas.microsoft.com/office/powerpoint/2010/main" val="3273167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3" name="Рисунок 2">
            <a:extLst>
              <a:ext uri="{FF2B5EF4-FFF2-40B4-BE49-F238E27FC236}">
                <a16:creationId xmlns:a16="http://schemas.microsoft.com/office/drawing/2014/main" id="{6635EFA3-4603-41C3-973D-F728D42CA213}"/>
              </a:ext>
            </a:extLst>
          </p:cNvPr>
          <p:cNvPicPr>
            <a:picLocks noChangeAspect="1"/>
          </p:cNvPicPr>
          <p:nvPr/>
        </p:nvPicPr>
        <p:blipFill>
          <a:blip r:embed="rId3"/>
          <a:stretch>
            <a:fillRect/>
          </a:stretch>
        </p:blipFill>
        <p:spPr>
          <a:xfrm>
            <a:off x="5940152" y="1484784"/>
            <a:ext cx="2831128" cy="4365104"/>
          </a:xfrm>
          <a:prstGeom prst="rect">
            <a:avLst/>
          </a:prstGeom>
        </p:spPr>
      </p:pic>
      <p:sp>
        <p:nvSpPr>
          <p:cNvPr id="5" name="TextBox 4">
            <a:extLst>
              <a:ext uri="{FF2B5EF4-FFF2-40B4-BE49-F238E27FC236}">
                <a16:creationId xmlns:a16="http://schemas.microsoft.com/office/drawing/2014/main" id="{43FCCECF-692F-4CAB-96EB-264A189FE6E7}"/>
              </a:ext>
            </a:extLst>
          </p:cNvPr>
          <p:cNvSpPr txBox="1"/>
          <p:nvPr/>
        </p:nvSpPr>
        <p:spPr>
          <a:xfrm>
            <a:off x="251520" y="2097675"/>
            <a:ext cx="5570992" cy="313932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b="1" dirty="0"/>
              <a:t>   Среди авторов сборника - выдающиеся полководцы и военачальники Великой Отечественной: </a:t>
            </a:r>
            <a:r>
              <a:rPr lang="ru-RU" b="1" dirty="0" err="1"/>
              <a:t>Г.К.Жуков</a:t>
            </a:r>
            <a:r>
              <a:rPr lang="ru-RU" b="1" dirty="0"/>
              <a:t>, </a:t>
            </a:r>
            <a:r>
              <a:rPr lang="ru-RU" b="1" dirty="0" err="1"/>
              <a:t>А.М.Василевский</a:t>
            </a:r>
            <a:r>
              <a:rPr lang="ru-RU" b="1" dirty="0"/>
              <a:t>, </a:t>
            </a:r>
            <a:r>
              <a:rPr lang="ru-RU" b="1" dirty="0" err="1"/>
              <a:t>К.К.Рокоссовский</a:t>
            </a:r>
            <a:r>
              <a:rPr lang="ru-RU" b="1" dirty="0"/>
              <a:t>, </a:t>
            </a:r>
            <a:r>
              <a:rPr lang="ru-RU" b="1" dirty="0" err="1"/>
              <a:t>Н.Г.Кузнецов</a:t>
            </a:r>
            <a:r>
              <a:rPr lang="ru-RU" b="1" dirty="0"/>
              <a:t> и многие другие. Их воспоминания - это логически связанный рассказ о войне, о победах и неудачах, о работе Ставки, о боевом и трудовом подвиге советского народа, сокрушившего фашизм. Остроту борьбы иллюстрируют включённые в сборник фрагменты из мемуаров немецких офицеров, тексты из советских и германских военных документов военной поры.</a:t>
            </a:r>
            <a:endParaRPr lang="ru-RU" sz="2000" b="1" dirty="0">
              <a:ln w="0"/>
              <a:solidFill>
                <a:schemeClr val="tx1"/>
              </a:solidFill>
              <a:effectLst>
                <a:outerShdw blurRad="38100" dist="19050" dir="2700000" algn="tl" rotWithShape="0">
                  <a:schemeClr val="dk1">
                    <a:alpha val="40000"/>
                  </a:schemeClr>
                </a:outerShdw>
              </a:effectLst>
              <a:latin typeface="Franklin Gothic Book" panose="020B0503020102020204" pitchFamily="34" charset="0"/>
            </a:endParaRPr>
          </a:p>
        </p:txBody>
      </p:sp>
      <p:sp>
        <p:nvSpPr>
          <p:cNvPr id="6" name="TextBox 5">
            <a:extLst>
              <a:ext uri="{FF2B5EF4-FFF2-40B4-BE49-F238E27FC236}">
                <a16:creationId xmlns:a16="http://schemas.microsoft.com/office/drawing/2014/main" id="{606FEACC-04E1-4FB9-8DF1-B35727CAF3A6}"/>
              </a:ext>
            </a:extLst>
          </p:cNvPr>
          <p:cNvSpPr txBox="1"/>
          <p:nvPr/>
        </p:nvSpPr>
        <p:spPr>
          <a:xfrm>
            <a:off x="251123" y="388449"/>
            <a:ext cx="9073008" cy="707886"/>
          </a:xfrm>
          <a:prstGeom prst="rect">
            <a:avLst/>
          </a:prstGeom>
          <a:noFill/>
        </p:spPr>
        <p:txBody>
          <a:bodyPr wrap="square" rtlCol="0">
            <a:spAutoFit/>
          </a:bodyPr>
          <a:lstStyle/>
          <a:p>
            <a:r>
              <a:rPr lang="ru-RU" sz="2000" b="1" dirty="0"/>
              <a:t>1418 дней войны: Из воспоминаний о Великой Отечественной. </a:t>
            </a:r>
            <a:r>
              <a:rPr lang="en-US" sz="2000" b="1" dirty="0"/>
              <a:t>–</a:t>
            </a:r>
            <a:r>
              <a:rPr lang="ru-RU" sz="2000" b="1" dirty="0"/>
              <a:t> Москва : Политиздат, 1990.</a:t>
            </a:r>
            <a:r>
              <a:rPr lang="en-US" sz="2000" b="1" dirty="0"/>
              <a:t> –</a:t>
            </a:r>
            <a:r>
              <a:rPr lang="ru-RU" sz="2000" b="1" dirty="0"/>
              <a:t> 687 с. – </a:t>
            </a:r>
            <a:r>
              <a:rPr lang="en-US" sz="2000" b="1" dirty="0"/>
              <a:t>ISBN 5-250-00830-5. – </a:t>
            </a:r>
            <a:r>
              <a:rPr lang="ru-RU" sz="2000" b="1" dirty="0"/>
              <a:t>Текст : непосредственный.</a:t>
            </a:r>
          </a:p>
        </p:txBody>
      </p:sp>
    </p:spTree>
    <p:extLst>
      <p:ext uri="{BB962C8B-B14F-4D97-AF65-F5344CB8AC3E}">
        <p14:creationId xmlns:p14="http://schemas.microsoft.com/office/powerpoint/2010/main" val="3955793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3" name="Рисунок 2">
            <a:extLst>
              <a:ext uri="{FF2B5EF4-FFF2-40B4-BE49-F238E27FC236}">
                <a16:creationId xmlns:a16="http://schemas.microsoft.com/office/drawing/2014/main" id="{E8A3C8C3-2D15-4560-83F4-C85F79DB9FBE}"/>
              </a:ext>
            </a:extLst>
          </p:cNvPr>
          <p:cNvPicPr>
            <a:picLocks noChangeAspect="1"/>
          </p:cNvPicPr>
          <p:nvPr/>
        </p:nvPicPr>
        <p:blipFill>
          <a:blip r:embed="rId2"/>
          <a:stretch>
            <a:fillRect/>
          </a:stretch>
        </p:blipFill>
        <p:spPr>
          <a:xfrm>
            <a:off x="683568" y="1340768"/>
            <a:ext cx="2984503" cy="4826367"/>
          </a:xfrm>
          <a:prstGeom prst="rect">
            <a:avLst/>
          </a:prstGeom>
        </p:spPr>
      </p:pic>
      <p:sp>
        <p:nvSpPr>
          <p:cNvPr id="5" name="TextBox 4">
            <a:extLst>
              <a:ext uri="{FF2B5EF4-FFF2-40B4-BE49-F238E27FC236}">
                <a16:creationId xmlns:a16="http://schemas.microsoft.com/office/drawing/2014/main" id="{348BC63E-99B7-4800-BC54-97F892D0B331}"/>
              </a:ext>
            </a:extLst>
          </p:cNvPr>
          <p:cNvSpPr txBox="1"/>
          <p:nvPr/>
        </p:nvSpPr>
        <p:spPr>
          <a:xfrm>
            <a:off x="70992" y="316441"/>
            <a:ext cx="9073008" cy="707886"/>
          </a:xfrm>
          <a:prstGeom prst="rect">
            <a:avLst/>
          </a:prstGeom>
          <a:noFill/>
        </p:spPr>
        <p:txBody>
          <a:bodyPr wrap="square" rtlCol="0">
            <a:spAutoFit/>
          </a:bodyPr>
          <a:lstStyle/>
          <a:p>
            <a:r>
              <a:rPr lang="ru-RU" sz="2000" b="1" dirty="0"/>
              <a:t>Им было семнадцать / Г. </a:t>
            </a:r>
            <a:r>
              <a:rPr lang="ru-RU" sz="2000" b="1" dirty="0" err="1"/>
              <a:t>Скурлатов</a:t>
            </a:r>
            <a:r>
              <a:rPr lang="ru-RU" sz="2000" b="1" dirty="0"/>
              <a:t>. – Москва : ДОСААФ, 1983. – 128 с. – Текст : непосредственный.</a:t>
            </a:r>
          </a:p>
        </p:txBody>
      </p:sp>
      <p:sp>
        <p:nvSpPr>
          <p:cNvPr id="6" name="TextBox 5">
            <a:extLst>
              <a:ext uri="{FF2B5EF4-FFF2-40B4-BE49-F238E27FC236}">
                <a16:creationId xmlns:a16="http://schemas.microsoft.com/office/drawing/2014/main" id="{42DC726A-18D3-492D-9EF1-19636465634C}"/>
              </a:ext>
            </a:extLst>
          </p:cNvPr>
          <p:cNvSpPr txBox="1"/>
          <p:nvPr/>
        </p:nvSpPr>
        <p:spPr>
          <a:xfrm>
            <a:off x="3995936" y="2492896"/>
            <a:ext cx="5040560" cy="230832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sz="2400" b="1" dirty="0"/>
              <a:t>   Документальная повесть о</a:t>
            </a:r>
            <a:r>
              <a:rPr lang="en-US" sz="2400" b="1" dirty="0"/>
              <a:t> </a:t>
            </a:r>
            <a:r>
              <a:rPr lang="ru-RU" sz="2400" b="1" dirty="0"/>
              <a:t>воспитанниках</a:t>
            </a:r>
            <a:r>
              <a:rPr lang="en-US" sz="2400" b="1" dirty="0"/>
              <a:t> </a:t>
            </a:r>
            <a:r>
              <a:rPr lang="ru-RU" sz="2400" b="1" dirty="0"/>
              <a:t>Осоавиахима — героях-школьниках</a:t>
            </a:r>
            <a:r>
              <a:rPr lang="en-US" sz="2400" b="1" dirty="0"/>
              <a:t> </a:t>
            </a:r>
            <a:r>
              <a:rPr lang="ru-RU" sz="2400" b="1" dirty="0"/>
              <a:t>Сталинграда, мужественно защищавших свой</a:t>
            </a:r>
            <a:r>
              <a:rPr lang="en-US" sz="2400" b="1" dirty="0"/>
              <a:t> </a:t>
            </a:r>
            <a:r>
              <a:rPr lang="ru-RU" sz="2400" b="1" dirty="0"/>
              <a:t>родной город от немецко-фашистских</a:t>
            </a:r>
            <a:r>
              <a:rPr lang="en-US" sz="2400" b="1" dirty="0"/>
              <a:t> </a:t>
            </a:r>
            <a:r>
              <a:rPr lang="ru-RU" sz="2400" b="1" dirty="0"/>
              <a:t>захватчиков.</a:t>
            </a:r>
            <a:endParaRPr lang="ru-RU" sz="2800" b="1" dirty="0">
              <a:ln w="0"/>
              <a:solidFill>
                <a:schemeClr val="tx1"/>
              </a:solidFill>
              <a:effectLst>
                <a:outerShdw blurRad="38100" dist="19050" dir="2700000" algn="tl" rotWithShape="0">
                  <a:schemeClr val="dk1">
                    <a:alpha val="40000"/>
                  </a:schemeClr>
                </a:outerShdw>
              </a:effectLst>
              <a:latin typeface="Franklin Gothic Book" panose="020B0503020102020204" pitchFamily="34" charset="0"/>
            </a:endParaRPr>
          </a:p>
        </p:txBody>
      </p:sp>
    </p:spTree>
    <p:extLst>
      <p:ext uri="{BB962C8B-B14F-4D97-AF65-F5344CB8AC3E}">
        <p14:creationId xmlns:p14="http://schemas.microsoft.com/office/powerpoint/2010/main" val="715725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5" name="Прямоугольник 4">
            <a:extLst>
              <a:ext uri="{FF2B5EF4-FFF2-40B4-BE49-F238E27FC236}">
                <a16:creationId xmlns:a16="http://schemas.microsoft.com/office/drawing/2014/main" id="{085831CA-1782-4690-8957-CED06D35AAA8}"/>
              </a:ext>
            </a:extLst>
          </p:cNvPr>
          <p:cNvSpPr/>
          <p:nvPr/>
        </p:nvSpPr>
        <p:spPr>
          <a:xfrm>
            <a:off x="0" y="9128"/>
            <a:ext cx="9144000" cy="1661558"/>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3" name="TextBox 2">
            <a:extLst>
              <a:ext uri="{FF2B5EF4-FFF2-40B4-BE49-F238E27FC236}">
                <a16:creationId xmlns:a16="http://schemas.microsoft.com/office/drawing/2014/main" id="{FA691171-A268-4023-91FF-7CE5ABC94F27}"/>
              </a:ext>
            </a:extLst>
          </p:cNvPr>
          <p:cNvSpPr txBox="1"/>
          <p:nvPr/>
        </p:nvSpPr>
        <p:spPr>
          <a:xfrm>
            <a:off x="1439091" y="116632"/>
            <a:ext cx="6265817" cy="1446550"/>
          </a:xfrm>
          <a:prstGeom prst="rect">
            <a:avLst/>
          </a:prstGeom>
          <a:noFill/>
        </p:spPr>
        <p:txBody>
          <a:bodyPr wrap="square" rtlCol="0">
            <a:spAutoFit/>
          </a:bodyPr>
          <a:lstStyle/>
          <a:p>
            <a:pPr algn="ctr"/>
            <a:r>
              <a:rPr lang="ru-RU" sz="4400" dirty="0">
                <a:solidFill>
                  <a:schemeClr val="bg1"/>
                </a:solidFill>
                <a:latin typeface="Impact" panose="020B0806030902050204" pitchFamily="34" charset="0"/>
              </a:rPr>
              <a:t>На выставке были представлены</a:t>
            </a:r>
          </a:p>
        </p:txBody>
      </p:sp>
      <p:pic>
        <p:nvPicPr>
          <p:cNvPr id="6" name="Picture 2" descr="Picture background">
            <a:hlinkClick r:id="rId2" action="ppaction://hlinksldjump"/>
            <a:extLst>
              <a:ext uri="{FF2B5EF4-FFF2-40B4-BE49-F238E27FC236}">
                <a16:creationId xmlns:a16="http://schemas.microsoft.com/office/drawing/2014/main" id="{F867648B-E3D3-41DD-BB87-2B15FD1D10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8840" y="1949574"/>
            <a:ext cx="1377967" cy="21176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Picture background">
            <a:hlinkClick r:id="rId4" action="ppaction://hlinksldjump"/>
            <a:extLst>
              <a:ext uri="{FF2B5EF4-FFF2-40B4-BE49-F238E27FC236}">
                <a16:creationId xmlns:a16="http://schemas.microsoft.com/office/drawing/2014/main" id="{A031F192-BA70-4E9A-9653-C9CD850DF4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3016" y="1949574"/>
            <a:ext cx="1377967" cy="211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Picture background">
            <a:hlinkClick r:id="rId6" action="ppaction://hlinksldjump"/>
            <a:extLst>
              <a:ext uri="{FF2B5EF4-FFF2-40B4-BE49-F238E27FC236}">
                <a16:creationId xmlns:a16="http://schemas.microsoft.com/office/drawing/2014/main" id="{B5EC2596-9B85-4F32-AA4A-E1E54CC0F63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7192" y="1949574"/>
            <a:ext cx="1377967" cy="2117685"/>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hlinkClick r:id="rId8" action="ppaction://hlinksldjump"/>
            <a:extLst>
              <a:ext uri="{FF2B5EF4-FFF2-40B4-BE49-F238E27FC236}">
                <a16:creationId xmlns:a16="http://schemas.microsoft.com/office/drawing/2014/main" id="{D534C91F-13D3-4626-8D70-F9E9B8ED945B}"/>
              </a:ext>
            </a:extLst>
          </p:cNvPr>
          <p:cNvPicPr>
            <a:picLocks noChangeAspect="1"/>
          </p:cNvPicPr>
          <p:nvPr/>
        </p:nvPicPr>
        <p:blipFill>
          <a:blip r:embed="rId9"/>
          <a:stretch>
            <a:fillRect/>
          </a:stretch>
        </p:blipFill>
        <p:spPr>
          <a:xfrm>
            <a:off x="4699902" y="4492743"/>
            <a:ext cx="1249951" cy="1920948"/>
          </a:xfrm>
          <a:prstGeom prst="rect">
            <a:avLst/>
          </a:prstGeom>
        </p:spPr>
      </p:pic>
      <p:pic>
        <p:nvPicPr>
          <p:cNvPr id="10" name="Рисунок 9">
            <a:hlinkClick r:id="rId10" action="ppaction://hlinksldjump"/>
            <a:extLst>
              <a:ext uri="{FF2B5EF4-FFF2-40B4-BE49-F238E27FC236}">
                <a16:creationId xmlns:a16="http://schemas.microsoft.com/office/drawing/2014/main" id="{171B7AFE-3068-401A-952F-D6E395BDFB8F}"/>
              </a:ext>
            </a:extLst>
          </p:cNvPr>
          <p:cNvPicPr>
            <a:picLocks noChangeAspect="1"/>
          </p:cNvPicPr>
          <p:nvPr/>
        </p:nvPicPr>
        <p:blipFill>
          <a:blip r:embed="rId11"/>
          <a:stretch>
            <a:fillRect/>
          </a:stretch>
        </p:blipFill>
        <p:spPr>
          <a:xfrm>
            <a:off x="6223976" y="4477942"/>
            <a:ext cx="1259581" cy="1935749"/>
          </a:xfrm>
          <a:prstGeom prst="rect">
            <a:avLst/>
          </a:prstGeom>
        </p:spPr>
      </p:pic>
      <p:pic>
        <p:nvPicPr>
          <p:cNvPr id="11" name="Рисунок 10">
            <a:hlinkClick r:id="rId12" action="ppaction://hlinksldjump"/>
            <a:extLst>
              <a:ext uri="{FF2B5EF4-FFF2-40B4-BE49-F238E27FC236}">
                <a16:creationId xmlns:a16="http://schemas.microsoft.com/office/drawing/2014/main" id="{6552E09B-7056-49EA-8B84-8E321FC03C2B}"/>
              </a:ext>
            </a:extLst>
          </p:cNvPr>
          <p:cNvPicPr>
            <a:picLocks noChangeAspect="1"/>
          </p:cNvPicPr>
          <p:nvPr/>
        </p:nvPicPr>
        <p:blipFill>
          <a:blip r:embed="rId13"/>
          <a:stretch>
            <a:fillRect/>
          </a:stretch>
        </p:blipFill>
        <p:spPr>
          <a:xfrm>
            <a:off x="7704908" y="4505497"/>
            <a:ext cx="1249951" cy="1920947"/>
          </a:xfrm>
          <a:prstGeom prst="rect">
            <a:avLst/>
          </a:prstGeom>
        </p:spPr>
      </p:pic>
      <p:pic>
        <p:nvPicPr>
          <p:cNvPr id="12" name="Рисунок 11">
            <a:hlinkClick r:id="rId14" action="ppaction://hlinksldjump"/>
            <a:extLst>
              <a:ext uri="{FF2B5EF4-FFF2-40B4-BE49-F238E27FC236}">
                <a16:creationId xmlns:a16="http://schemas.microsoft.com/office/drawing/2014/main" id="{1DFA8B7C-35E3-4795-BF49-9A026C67FE5C}"/>
              </a:ext>
            </a:extLst>
          </p:cNvPr>
          <p:cNvPicPr>
            <a:picLocks noChangeAspect="1"/>
          </p:cNvPicPr>
          <p:nvPr/>
        </p:nvPicPr>
        <p:blipFill>
          <a:blip r:embed="rId15"/>
          <a:stretch>
            <a:fillRect/>
          </a:stretch>
        </p:blipFill>
        <p:spPr>
          <a:xfrm>
            <a:off x="137678" y="4487354"/>
            <a:ext cx="1259580" cy="1935749"/>
          </a:xfrm>
          <a:prstGeom prst="rect">
            <a:avLst/>
          </a:prstGeom>
        </p:spPr>
      </p:pic>
      <p:pic>
        <p:nvPicPr>
          <p:cNvPr id="13" name="Рисунок 12">
            <a:hlinkClick r:id="rId16" action="ppaction://hlinksldjump"/>
            <a:extLst>
              <a:ext uri="{FF2B5EF4-FFF2-40B4-BE49-F238E27FC236}">
                <a16:creationId xmlns:a16="http://schemas.microsoft.com/office/drawing/2014/main" id="{E7F30A35-6A9A-4B1E-AAB2-C863793A14A5}"/>
              </a:ext>
            </a:extLst>
          </p:cNvPr>
          <p:cNvPicPr>
            <a:picLocks noChangeAspect="1"/>
          </p:cNvPicPr>
          <p:nvPr/>
        </p:nvPicPr>
        <p:blipFill>
          <a:blip r:embed="rId17"/>
          <a:stretch>
            <a:fillRect/>
          </a:stretch>
        </p:blipFill>
        <p:spPr>
          <a:xfrm>
            <a:off x="1624863" y="4470541"/>
            <a:ext cx="1259580" cy="1943150"/>
          </a:xfrm>
          <a:prstGeom prst="rect">
            <a:avLst/>
          </a:prstGeom>
        </p:spPr>
      </p:pic>
      <p:pic>
        <p:nvPicPr>
          <p:cNvPr id="14" name="Рисунок 13">
            <a:hlinkClick r:id="rId18" action="ppaction://hlinksldjump"/>
            <a:extLst>
              <a:ext uri="{FF2B5EF4-FFF2-40B4-BE49-F238E27FC236}">
                <a16:creationId xmlns:a16="http://schemas.microsoft.com/office/drawing/2014/main" id="{1283058A-4DF5-4A10-963C-2934929E32C0}"/>
              </a:ext>
            </a:extLst>
          </p:cNvPr>
          <p:cNvPicPr>
            <a:picLocks noChangeAspect="1"/>
          </p:cNvPicPr>
          <p:nvPr/>
        </p:nvPicPr>
        <p:blipFill>
          <a:blip r:embed="rId19"/>
          <a:stretch>
            <a:fillRect/>
          </a:stretch>
        </p:blipFill>
        <p:spPr>
          <a:xfrm>
            <a:off x="3176508" y="4485343"/>
            <a:ext cx="1259580" cy="1928348"/>
          </a:xfrm>
          <a:prstGeom prst="rect">
            <a:avLst/>
          </a:prstGeom>
        </p:spPr>
      </p:pic>
    </p:spTree>
    <p:extLst>
      <p:ext uri="{BB962C8B-B14F-4D97-AF65-F5344CB8AC3E}">
        <p14:creationId xmlns:p14="http://schemas.microsoft.com/office/powerpoint/2010/main" val="2385213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hlinkClick r:id="rId2" action="ppaction://hlinksldjump"/>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3" name="TextBox 2">
            <a:extLst>
              <a:ext uri="{FF2B5EF4-FFF2-40B4-BE49-F238E27FC236}">
                <a16:creationId xmlns:a16="http://schemas.microsoft.com/office/drawing/2014/main" id="{D0AB36E0-99A1-46C7-B707-70D3C15727B0}"/>
              </a:ext>
            </a:extLst>
          </p:cNvPr>
          <p:cNvSpPr txBox="1"/>
          <p:nvPr/>
        </p:nvSpPr>
        <p:spPr>
          <a:xfrm>
            <a:off x="872714" y="2151727"/>
            <a:ext cx="7398568" cy="2554545"/>
          </a:xfrm>
          <a:prstGeom prst="rect">
            <a:avLst/>
          </a:prstGeom>
          <a:noFill/>
        </p:spPr>
        <p:txBody>
          <a:bodyPr wrap="square" rtlCol="0">
            <a:spAutoFit/>
          </a:bodyPr>
          <a:lstStyle/>
          <a:p>
            <a:pPr algn="ctr"/>
            <a:r>
              <a:rPr lang="ru-RU" sz="8000" b="1" dirty="0">
                <a:solidFill>
                  <a:schemeClr val="bg2">
                    <a:lumMod val="25000"/>
                  </a:schemeClr>
                </a:solidFill>
                <a:latin typeface="Gabriola" panose="04040605051002020D02" pitchFamily="82" charset="0"/>
              </a:rPr>
              <a:t>СПАСИБО ЗА ВНИМАНИЕ!</a:t>
            </a:r>
          </a:p>
        </p:txBody>
      </p:sp>
      <p:sp>
        <p:nvSpPr>
          <p:cNvPr id="5" name="Рамка 4">
            <a:extLst>
              <a:ext uri="{FF2B5EF4-FFF2-40B4-BE49-F238E27FC236}">
                <a16:creationId xmlns:a16="http://schemas.microsoft.com/office/drawing/2014/main" id="{2F011261-741E-40E4-921D-4CF8EC14A999}"/>
              </a:ext>
            </a:extLst>
          </p:cNvPr>
          <p:cNvSpPr/>
          <p:nvPr/>
        </p:nvSpPr>
        <p:spPr>
          <a:xfrm>
            <a:off x="-1" y="1"/>
            <a:ext cx="9143999" cy="6858000"/>
          </a:xfrm>
          <a:prstGeom prst="frame">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222940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96F4287A-C3EE-46F3-9851-939677114211}"/>
              </a:ext>
            </a:extLst>
          </p:cNvPr>
          <p:cNvPicPr>
            <a:picLocks noChangeAspect="1"/>
          </p:cNvPicPr>
          <p:nvPr/>
        </p:nvPicPr>
        <p:blipFill>
          <a:blip r:embed="rId3"/>
          <a:stretch>
            <a:fillRect/>
          </a:stretch>
        </p:blipFill>
        <p:spPr>
          <a:xfrm>
            <a:off x="0" y="0"/>
            <a:ext cx="9324527" cy="6858001"/>
          </a:xfrm>
          <a:prstGeom prst="rect">
            <a:avLst/>
          </a:prstGeom>
        </p:spPr>
      </p:pic>
      <p:sp>
        <p:nvSpPr>
          <p:cNvPr id="4" name="Прямоугольник 3"/>
          <p:cNvSpPr/>
          <p:nvPr/>
        </p:nvSpPr>
        <p:spPr>
          <a:xfrm>
            <a:off x="11350" y="20613"/>
            <a:ext cx="9313177" cy="6837076"/>
          </a:xfrm>
          <a:prstGeom prst="rect">
            <a:avLst/>
          </a:prstGeom>
          <a:solidFill>
            <a:srgbClr val="C4BD97">
              <a:alpha val="87059"/>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Рамка 4"/>
          <p:cNvSpPr/>
          <p:nvPr/>
        </p:nvSpPr>
        <p:spPr>
          <a:xfrm>
            <a:off x="-1" y="-99392"/>
            <a:ext cx="9324528" cy="6978005"/>
          </a:xfrm>
          <a:prstGeom prst="frame">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TextBox 5"/>
          <p:cNvSpPr txBox="1"/>
          <p:nvPr/>
        </p:nvSpPr>
        <p:spPr>
          <a:xfrm>
            <a:off x="2439143" y="776586"/>
            <a:ext cx="4446240" cy="707886"/>
          </a:xfrm>
          <a:prstGeom prst="rect">
            <a:avLst/>
          </a:prstGeom>
          <a:noFill/>
        </p:spPr>
        <p:txBody>
          <a:bodyPr wrap="square" rtlCol="0">
            <a:spAutoFit/>
          </a:bodyPr>
          <a:lstStyle/>
          <a:p>
            <a:pPr algn="ctr"/>
            <a:r>
              <a:rPr lang="ru-RU" sz="4000" b="1" dirty="0">
                <a:solidFill>
                  <a:schemeClr val="bg2">
                    <a:lumMod val="25000"/>
                  </a:schemeClr>
                </a:solidFill>
                <a:latin typeface="Gabriola" panose="04040605051002020D02" pitchFamily="82" charset="0"/>
              </a:rPr>
              <a:t>ДОРОГОЙ ЧИТАТЕЛЬ!</a:t>
            </a:r>
          </a:p>
        </p:txBody>
      </p:sp>
      <p:sp>
        <p:nvSpPr>
          <p:cNvPr id="7" name="AutoShape 2" descr="Picture background">
            <a:extLst>
              <a:ext uri="{FF2B5EF4-FFF2-40B4-BE49-F238E27FC236}">
                <a16:creationId xmlns:a16="http://schemas.microsoft.com/office/drawing/2014/main" id="{D29E1AE1-0E13-49C3-BB1F-341573EB4D0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TextBox 1">
            <a:extLst>
              <a:ext uri="{FF2B5EF4-FFF2-40B4-BE49-F238E27FC236}">
                <a16:creationId xmlns:a16="http://schemas.microsoft.com/office/drawing/2014/main" id="{76BB642D-7EBC-486B-8734-82516FDE2A5C}"/>
              </a:ext>
            </a:extLst>
          </p:cNvPr>
          <p:cNvSpPr txBox="1"/>
          <p:nvPr/>
        </p:nvSpPr>
        <p:spPr>
          <a:xfrm>
            <a:off x="1133871" y="1484784"/>
            <a:ext cx="7056784" cy="4524315"/>
          </a:xfrm>
          <a:prstGeom prst="rect">
            <a:avLst/>
          </a:prstGeom>
          <a:noFill/>
        </p:spPr>
        <p:txBody>
          <a:bodyPr wrap="square" rtlCol="0">
            <a:spAutoFit/>
          </a:bodyPr>
          <a:lstStyle/>
          <a:p>
            <a:r>
              <a:rPr lang="ru-RU" b="1" i="0" dirty="0">
                <a:solidFill>
                  <a:srgbClr val="4A452A"/>
                </a:solidFill>
                <a:effectLst/>
                <a:latin typeface="Franklin Gothic Book" panose="020B0503020102020204" pitchFamily="34" charset="0"/>
              </a:rPr>
              <a:t>    Всё дальше в историю уходят события Сталинградской битвы - одной из величайших битв мировой истории. В дни празднования 81-летнего юбилея великого события - Победы в Сталинградской битве, - мы ещё раз преклоняем колени перед памятью тех, кто защитил мир от страшного врага. Высокий патриотизм, бескорыстие, жертвенность, вера в добро и справедливость - вот, что двигало этими людьми. </a:t>
            </a:r>
          </a:p>
          <a:p>
            <a:r>
              <a:rPr lang="ru-RU" b="1" dirty="0">
                <a:solidFill>
                  <a:srgbClr val="4A452A"/>
                </a:solidFill>
                <a:latin typeface="Franklin Gothic Book" panose="020B0503020102020204" pitchFamily="34" charset="0"/>
              </a:rPr>
              <a:t>     </a:t>
            </a:r>
            <a:r>
              <a:rPr lang="ru-RU" b="1" i="0" dirty="0">
                <a:solidFill>
                  <a:srgbClr val="4A452A"/>
                </a:solidFill>
                <a:effectLst/>
                <a:latin typeface="Franklin Gothic Book" panose="020B0503020102020204" pitchFamily="34" charset="0"/>
              </a:rPr>
              <a:t>Данная выставка ставит целью привлечь внимание читателей и в первую очередь - молодых, к лучшим произведениям о битве, как документального характера, так и художественным произведениям. Лучшие издания о битве помогут сохранить память о величайшем сражении ХХ века, прикоснуться к истории, почувствовать гордость за подвиги соотечественников и передать память о битве.</a:t>
            </a:r>
            <a:br>
              <a:rPr lang="ru-RU" b="1" dirty="0">
                <a:solidFill>
                  <a:srgbClr val="4A452A"/>
                </a:solidFill>
                <a:latin typeface="Franklin Gothic Book" panose="020B0503020102020204" pitchFamily="34" charset="0"/>
              </a:rPr>
            </a:br>
            <a:r>
              <a:rPr lang="ru-RU" b="1" dirty="0">
                <a:solidFill>
                  <a:srgbClr val="4A452A"/>
                </a:solidFill>
                <a:latin typeface="Franklin Gothic Book" panose="020B0503020102020204" pitchFamily="34" charset="0"/>
              </a:rPr>
              <a:t>     </a:t>
            </a:r>
            <a:r>
              <a:rPr lang="ru-RU" b="1" i="0" dirty="0">
                <a:solidFill>
                  <a:srgbClr val="4A452A"/>
                </a:solidFill>
                <a:effectLst/>
                <a:latin typeface="Franklin Gothic Book" panose="020B0503020102020204" pitchFamily="34" charset="0"/>
              </a:rPr>
              <a:t>Предлагаем вашему вниманию электронную выставку «Ты выстоял, великий Сталинград», которая отражает издания, имеющиеся в фондах </a:t>
            </a:r>
            <a:r>
              <a:rPr lang="ru-RU" b="1" dirty="0">
                <a:solidFill>
                  <a:srgbClr val="4A452A"/>
                </a:solidFill>
                <a:latin typeface="Franklin Gothic Book" panose="020B0503020102020204" pitchFamily="34" charset="0"/>
              </a:rPr>
              <a:t>российских</a:t>
            </a:r>
            <a:r>
              <a:rPr lang="ru-RU" b="1" i="0" dirty="0">
                <a:solidFill>
                  <a:srgbClr val="4A452A"/>
                </a:solidFill>
                <a:effectLst/>
                <a:latin typeface="Franklin Gothic Book" panose="020B0503020102020204" pitchFamily="34" charset="0"/>
              </a:rPr>
              <a:t> библиотечных систем.</a:t>
            </a:r>
            <a:endParaRPr lang="ru-RU" b="1" dirty="0">
              <a:solidFill>
                <a:srgbClr val="4A452A"/>
              </a:solidFill>
              <a:latin typeface="Franklin Gothic Book" panose="020B0503020102020204" pitchFamily="34" charset="0"/>
            </a:endParaRPr>
          </a:p>
        </p:txBody>
      </p:sp>
    </p:spTree>
    <p:extLst>
      <p:ext uri="{BB962C8B-B14F-4D97-AF65-F5344CB8AC3E}">
        <p14:creationId xmlns:p14="http://schemas.microsoft.com/office/powerpoint/2010/main" val="2685896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sp>
        <p:nvSpPr>
          <p:cNvPr id="4" name="Прямоугольник 3"/>
          <p:cNvSpPr/>
          <p:nvPr/>
        </p:nvSpPr>
        <p:spPr>
          <a:xfrm>
            <a:off x="0" y="0"/>
            <a:ext cx="9144000" cy="68580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6" name="Овал 5">
            <a:hlinkClick r:id="rId2" action="ppaction://hlinksldjump"/>
          </p:cNvPr>
          <p:cNvSpPr/>
          <p:nvPr/>
        </p:nvSpPr>
        <p:spPr>
          <a:xfrm>
            <a:off x="323528" y="3429000"/>
            <a:ext cx="8280920" cy="1512168"/>
          </a:xfrm>
          <a:prstGeom prst="ellipse">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2483768" y="461159"/>
            <a:ext cx="4176463" cy="1200329"/>
          </a:xfrm>
          <a:prstGeom prst="rect">
            <a:avLst/>
          </a:prstGeom>
          <a:noFill/>
        </p:spPr>
        <p:txBody>
          <a:bodyPr wrap="square" rtlCol="0">
            <a:spAutoFit/>
          </a:bodyPr>
          <a:lstStyle/>
          <a:p>
            <a:pPr algn="ctr"/>
            <a:r>
              <a:rPr lang="ru-RU" sz="5400" b="1" dirty="0">
                <a:ln w="12700">
                  <a:solidFill>
                    <a:schemeClr val="bg1"/>
                  </a:solidFill>
                </a:ln>
                <a:solidFill>
                  <a:schemeClr val="bg1"/>
                </a:solidFill>
                <a:effectLst>
                  <a:outerShdw blurRad="50800" dist="38100" dir="2700000" algn="tl" rotWithShape="0">
                    <a:prstClr val="black">
                      <a:alpha val="40000"/>
                    </a:prstClr>
                  </a:outerShdw>
                </a:effectLst>
                <a:latin typeface="Verdana" panose="020B0604030504040204" pitchFamily="34" charset="0"/>
                <a:ea typeface="Verdana" panose="020B0604030504040204" pitchFamily="34" charset="0"/>
                <a:cs typeface="Verdana" panose="020B0604030504040204" pitchFamily="34" charset="0"/>
              </a:rPr>
              <a:t>РАЗДЕЛЫ</a:t>
            </a:r>
          </a:p>
          <a:p>
            <a:endParaRPr lang="ru-RU" dirty="0"/>
          </a:p>
        </p:txBody>
      </p:sp>
      <p:sp>
        <p:nvSpPr>
          <p:cNvPr id="5" name="Овал 4">
            <a:hlinkClick r:id="rId3" action="ppaction://hlinksldjump"/>
          </p:cNvPr>
          <p:cNvSpPr/>
          <p:nvPr/>
        </p:nvSpPr>
        <p:spPr>
          <a:xfrm>
            <a:off x="357858" y="1674833"/>
            <a:ext cx="8280920" cy="1512168"/>
          </a:xfrm>
          <a:prstGeom prst="ellipse">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2384979" y="2032851"/>
            <a:ext cx="4600706" cy="769441"/>
          </a:xfrm>
          <a:prstGeom prst="rect">
            <a:avLst/>
          </a:prstGeom>
          <a:noFill/>
        </p:spPr>
        <p:txBody>
          <a:bodyPr wrap="square" rtlCol="0">
            <a:spAutoFit/>
          </a:bodyPr>
          <a:lstStyle/>
          <a:p>
            <a:r>
              <a:rPr lang="ru-RU" sz="4400" dirty="0">
                <a:solidFill>
                  <a:schemeClr val="bg1"/>
                </a:solidFill>
                <a:latin typeface="Impact" panose="020B0806030902050204" pitchFamily="34" charset="0"/>
              </a:rPr>
              <a:t>В огнях сражений</a:t>
            </a:r>
          </a:p>
        </p:txBody>
      </p:sp>
      <p:sp>
        <p:nvSpPr>
          <p:cNvPr id="9" name="TextBox 8"/>
          <p:cNvSpPr txBox="1"/>
          <p:nvPr/>
        </p:nvSpPr>
        <p:spPr>
          <a:xfrm>
            <a:off x="1115212" y="3840233"/>
            <a:ext cx="7028990" cy="984885"/>
          </a:xfrm>
          <a:prstGeom prst="rect">
            <a:avLst/>
          </a:prstGeom>
          <a:noFill/>
        </p:spPr>
        <p:txBody>
          <a:bodyPr wrap="square" rtlCol="0">
            <a:spAutoFit/>
          </a:bodyPr>
          <a:lstStyle/>
          <a:p>
            <a:pPr algn="ctr"/>
            <a:r>
              <a:rPr lang="ru-RU" sz="4000" dirty="0">
                <a:solidFill>
                  <a:schemeClr val="bg1"/>
                </a:solidFill>
                <a:latin typeface="Impact" panose="020B0806030902050204" pitchFamily="34" charset="0"/>
              </a:rPr>
              <a:t>Стихи о Сталинградской битве</a:t>
            </a:r>
          </a:p>
          <a:p>
            <a:endParaRPr lang="ru-RU" dirty="0"/>
          </a:p>
        </p:txBody>
      </p:sp>
      <p:sp>
        <p:nvSpPr>
          <p:cNvPr id="10" name="Овал 9">
            <a:hlinkClick r:id="rId4" action="ppaction://hlinksldjump"/>
            <a:extLst>
              <a:ext uri="{FF2B5EF4-FFF2-40B4-BE49-F238E27FC236}">
                <a16:creationId xmlns:a16="http://schemas.microsoft.com/office/drawing/2014/main" id="{59C75E52-C0C3-49D4-AD16-B006A60CAA62}"/>
              </a:ext>
            </a:extLst>
          </p:cNvPr>
          <p:cNvSpPr/>
          <p:nvPr/>
        </p:nvSpPr>
        <p:spPr>
          <a:xfrm>
            <a:off x="299120" y="5196512"/>
            <a:ext cx="8280920" cy="1512168"/>
          </a:xfrm>
          <a:prstGeom prst="ellipse">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TextBox 11">
            <a:extLst>
              <a:ext uri="{FF2B5EF4-FFF2-40B4-BE49-F238E27FC236}">
                <a16:creationId xmlns:a16="http://schemas.microsoft.com/office/drawing/2014/main" id="{C7E11924-E36E-47E9-B400-2C7AD1EE22F4}"/>
              </a:ext>
            </a:extLst>
          </p:cNvPr>
          <p:cNvSpPr txBox="1"/>
          <p:nvPr/>
        </p:nvSpPr>
        <p:spPr>
          <a:xfrm>
            <a:off x="1436605" y="5633720"/>
            <a:ext cx="6219469" cy="984885"/>
          </a:xfrm>
          <a:prstGeom prst="rect">
            <a:avLst/>
          </a:prstGeom>
          <a:noFill/>
        </p:spPr>
        <p:txBody>
          <a:bodyPr wrap="square" rtlCol="0">
            <a:spAutoFit/>
          </a:bodyPr>
          <a:lstStyle/>
          <a:p>
            <a:r>
              <a:rPr lang="ru-RU" sz="4000" dirty="0">
                <a:solidFill>
                  <a:schemeClr val="bg1"/>
                </a:solidFill>
                <a:latin typeface="Impact" panose="020B0806030902050204" pitchFamily="34" charset="0"/>
              </a:rPr>
              <a:t>Народ бессмертной славы</a:t>
            </a:r>
          </a:p>
          <a:p>
            <a:endParaRPr lang="ru-RU" dirty="0"/>
          </a:p>
        </p:txBody>
      </p:sp>
    </p:spTree>
    <p:extLst>
      <p:ext uri="{BB962C8B-B14F-4D97-AF65-F5344CB8AC3E}">
        <p14:creationId xmlns:p14="http://schemas.microsoft.com/office/powerpoint/2010/main" val="2206113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5" name="Овал 4">
            <a:extLst>
              <a:ext uri="{FF2B5EF4-FFF2-40B4-BE49-F238E27FC236}">
                <a16:creationId xmlns:a16="http://schemas.microsoft.com/office/drawing/2014/main" id="{D6417BAB-68FD-48BA-B05F-148A3E2AD4FB}"/>
              </a:ext>
            </a:extLst>
          </p:cNvPr>
          <p:cNvSpPr/>
          <p:nvPr/>
        </p:nvSpPr>
        <p:spPr>
          <a:xfrm>
            <a:off x="431540" y="404664"/>
            <a:ext cx="8280920" cy="1512168"/>
          </a:xfrm>
          <a:prstGeom prst="ellipse">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28249E8C-13A7-4B38-8403-61EC9B440550}"/>
              </a:ext>
            </a:extLst>
          </p:cNvPr>
          <p:cNvSpPr txBox="1"/>
          <p:nvPr/>
        </p:nvSpPr>
        <p:spPr>
          <a:xfrm>
            <a:off x="2410639" y="776027"/>
            <a:ext cx="4600706" cy="769441"/>
          </a:xfrm>
          <a:prstGeom prst="rect">
            <a:avLst/>
          </a:prstGeom>
          <a:noFill/>
        </p:spPr>
        <p:txBody>
          <a:bodyPr wrap="square" rtlCol="0">
            <a:spAutoFit/>
          </a:bodyPr>
          <a:lstStyle/>
          <a:p>
            <a:r>
              <a:rPr lang="ru-RU" sz="4400" dirty="0">
                <a:solidFill>
                  <a:schemeClr val="bg1"/>
                </a:solidFill>
                <a:latin typeface="Impact" panose="020B0806030902050204" pitchFamily="34" charset="0"/>
              </a:rPr>
              <a:t>В огнях сражений</a:t>
            </a:r>
          </a:p>
        </p:txBody>
      </p:sp>
      <p:pic>
        <p:nvPicPr>
          <p:cNvPr id="1026" name="Picture 2" descr="Picture background">
            <a:extLst>
              <a:ext uri="{FF2B5EF4-FFF2-40B4-BE49-F238E27FC236}">
                <a16:creationId xmlns:a16="http://schemas.microsoft.com/office/drawing/2014/main" id="{5635C623-4C0B-4852-9F56-A97EA6D973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564904"/>
            <a:ext cx="1856390" cy="28529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background">
            <a:extLst>
              <a:ext uri="{FF2B5EF4-FFF2-40B4-BE49-F238E27FC236}">
                <a16:creationId xmlns:a16="http://schemas.microsoft.com/office/drawing/2014/main" id="{4C118FF6-7D96-4690-9F75-B04F29A08E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3805" y="2564904"/>
            <a:ext cx="1856390" cy="28529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ure background">
            <a:extLst>
              <a:ext uri="{FF2B5EF4-FFF2-40B4-BE49-F238E27FC236}">
                <a16:creationId xmlns:a16="http://schemas.microsoft.com/office/drawing/2014/main" id="{25C040A9-7CDF-4343-ADC2-8422538C2C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6010" y="2564904"/>
            <a:ext cx="1856390" cy="285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486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3" name="Picture 2" descr="Picture background">
            <a:extLst>
              <a:ext uri="{FF2B5EF4-FFF2-40B4-BE49-F238E27FC236}">
                <a16:creationId xmlns:a16="http://schemas.microsoft.com/office/drawing/2014/main" id="{AF382569-122C-4C39-8AA7-A28147F9E2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652" y="1585555"/>
            <a:ext cx="2952328" cy="453719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A352B98-A293-4B79-A5B7-BDD16E929D04}"/>
              </a:ext>
            </a:extLst>
          </p:cNvPr>
          <p:cNvSpPr txBox="1"/>
          <p:nvPr/>
        </p:nvSpPr>
        <p:spPr>
          <a:xfrm>
            <a:off x="179512" y="284946"/>
            <a:ext cx="9073008" cy="1015663"/>
          </a:xfrm>
          <a:prstGeom prst="rect">
            <a:avLst/>
          </a:prstGeom>
          <a:noFill/>
        </p:spPr>
        <p:txBody>
          <a:bodyPr wrap="square" rtlCol="0">
            <a:spAutoFit/>
          </a:bodyPr>
          <a:lstStyle/>
          <a:p>
            <a:r>
              <a:rPr lang="en-US" sz="2000" b="1" dirty="0"/>
              <a:t>   </a:t>
            </a:r>
            <a:r>
              <a:rPr lang="ru-RU" sz="2000" b="1" dirty="0"/>
              <a:t>Сталинградская битва : от обороны к наступлению / А. М. Соколов. - Москва : АСТ, 2014. - 479 с. - (Великая война). – </a:t>
            </a:r>
            <a:r>
              <a:rPr lang="en-US" sz="2000" b="1" dirty="0"/>
              <a:t>ISBN 978-5-17-082501-1. </a:t>
            </a:r>
            <a:r>
              <a:rPr lang="ru-RU" sz="2000" b="1" dirty="0"/>
              <a:t>– Текст : непосредственный.</a:t>
            </a:r>
            <a:endParaRPr lang="ru-RU" sz="2400" b="1" dirty="0">
              <a:solidFill>
                <a:srgbClr val="4A452A"/>
              </a:solidFill>
            </a:endParaRPr>
          </a:p>
        </p:txBody>
      </p:sp>
      <p:sp>
        <p:nvSpPr>
          <p:cNvPr id="8" name="TextBox 7">
            <a:extLst>
              <a:ext uri="{FF2B5EF4-FFF2-40B4-BE49-F238E27FC236}">
                <a16:creationId xmlns:a16="http://schemas.microsoft.com/office/drawing/2014/main" id="{586E801B-2041-4AB4-9E4B-E9E5E729CF9F}"/>
              </a:ext>
            </a:extLst>
          </p:cNvPr>
          <p:cNvSpPr txBox="1"/>
          <p:nvPr/>
        </p:nvSpPr>
        <p:spPr>
          <a:xfrm>
            <a:off x="3667347" y="1598435"/>
            <a:ext cx="5166828" cy="452431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b="1" dirty="0"/>
              <a:t>   </a:t>
            </a:r>
            <a:r>
              <a:rPr lang="ru-RU" b="1" dirty="0">
                <a:ln w="0"/>
                <a:solidFill>
                  <a:schemeClr val="tx1"/>
                </a:solidFill>
                <a:effectLst>
                  <a:outerShdw blurRad="38100" dist="19050" dir="2700000" algn="tl" rotWithShape="0">
                    <a:schemeClr val="dk1">
                      <a:alpha val="40000"/>
                    </a:schemeClr>
                  </a:outerShdw>
                </a:effectLst>
              </a:rPr>
              <a:t>Сталинградская битва - одна из крупнейших в истории по размаху, напряжённости и последствиям. В результате 200 дней тяжелейших боёв нацистской Германии был нанесён колоссальный военный, экономический, политический и морально-психологический ущерб. Что стало основными причинами сокрушительного поражения немецких войск под Сталинградом? Каковы реальные цифры потерь? Какова была численность живой силы и техники, участвовавших в сражении с обоих сторон? В чём состоял вклад советской пропаганды в победу под Сталинградом? Авторы книги на основе материалов военных архивов и новейших статистических сведений дают ответы на эти и многие другие вопросы.</a:t>
            </a:r>
            <a:endParaRPr lang="ru-RU" sz="20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09156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3" name="Picture 4" descr="Picture background">
            <a:extLst>
              <a:ext uri="{FF2B5EF4-FFF2-40B4-BE49-F238E27FC236}">
                <a16:creationId xmlns:a16="http://schemas.microsoft.com/office/drawing/2014/main" id="{443E680E-6CC9-45D3-AD00-A260F9E35D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646129"/>
            <a:ext cx="2952328" cy="45371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9EFDA0F-EAB6-445A-AA1E-77C61AC19E6F}"/>
              </a:ext>
            </a:extLst>
          </p:cNvPr>
          <p:cNvSpPr txBox="1"/>
          <p:nvPr/>
        </p:nvSpPr>
        <p:spPr>
          <a:xfrm>
            <a:off x="179512" y="161345"/>
            <a:ext cx="9073008" cy="1323439"/>
          </a:xfrm>
          <a:prstGeom prst="rect">
            <a:avLst/>
          </a:prstGeom>
          <a:noFill/>
        </p:spPr>
        <p:txBody>
          <a:bodyPr wrap="square" rtlCol="0">
            <a:spAutoFit/>
          </a:bodyPr>
          <a:lstStyle/>
          <a:p>
            <a:r>
              <a:rPr lang="en-US" sz="2000" b="1" dirty="0"/>
              <a:t>   </a:t>
            </a:r>
            <a:r>
              <a:rPr lang="ru-RU" sz="2000" b="1" dirty="0"/>
              <a:t>Сталинградская битва: свидетельства участников и очевидцев / перевод с немецкого К. Левинсона. — Москва : Новое литературное обозрение, 2018. — 672 с. — (Библиотека журнала «Неприкосновенный запас»). – </a:t>
            </a:r>
            <a:r>
              <a:rPr lang="en-US" sz="2000" b="1" dirty="0"/>
              <a:t>ISBN 978-5-4448-0765-1</a:t>
            </a:r>
            <a:r>
              <a:rPr lang="ru-RU" sz="2000" b="1" dirty="0"/>
              <a:t>. - Текст : непосредственный.</a:t>
            </a:r>
            <a:endParaRPr lang="ru-RU" sz="2400" b="1" dirty="0">
              <a:solidFill>
                <a:srgbClr val="4A452A"/>
              </a:solidFill>
            </a:endParaRPr>
          </a:p>
        </p:txBody>
      </p:sp>
      <p:sp>
        <p:nvSpPr>
          <p:cNvPr id="6" name="TextBox 5">
            <a:extLst>
              <a:ext uri="{FF2B5EF4-FFF2-40B4-BE49-F238E27FC236}">
                <a16:creationId xmlns:a16="http://schemas.microsoft.com/office/drawing/2014/main" id="{CA6EBB3A-6003-40C1-AE1C-AF31994B05BE}"/>
              </a:ext>
            </a:extLst>
          </p:cNvPr>
          <p:cNvSpPr txBox="1"/>
          <p:nvPr/>
        </p:nvSpPr>
        <p:spPr>
          <a:xfrm>
            <a:off x="290356" y="2068066"/>
            <a:ext cx="5570992" cy="397031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b="1" dirty="0"/>
              <a:t>   </a:t>
            </a:r>
            <a:r>
              <a:rPr lang="ru-RU" b="1" dirty="0">
                <a:ln w="0"/>
                <a:solidFill>
                  <a:schemeClr val="tx1"/>
                </a:solidFill>
                <a:effectLst>
                  <a:outerShdw blurRad="38100" dist="19050" dir="2700000" algn="tl" rotWithShape="0">
                    <a:schemeClr val="dk1">
                      <a:alpha val="40000"/>
                    </a:schemeClr>
                  </a:outerShdw>
                </a:effectLst>
              </a:rPr>
              <a:t>Во время и сразу после окончания Сталинградской битвы, группа советских историков, членов Комиссии по истории Великой Отечественной войны, начала записывать свидетельства участников сражения. Благодаря этим стенограммам сохранились живые голоса тех, кто переломил ход Второй мировой войны. Около сотни таких свидетельств, представленных в этом документальном сборнике, позволяют понять, как советские граждане воспринимали войну и свою роль в ней, в какой мере их восприятие было результатом целенаправленной политической пропаганды и агитационной работы, а в какой - опиралось на личный опыт. </a:t>
            </a:r>
            <a:endParaRPr lang="ru-RU" sz="20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78193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3" name="Picture 6" descr="Picture background">
            <a:extLst>
              <a:ext uri="{FF2B5EF4-FFF2-40B4-BE49-F238E27FC236}">
                <a16:creationId xmlns:a16="http://schemas.microsoft.com/office/drawing/2014/main" id="{D3EE575D-48F7-4B60-B715-0ADA423B9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206" y="1757232"/>
            <a:ext cx="2938300" cy="453719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9C2B0AA-A65D-4249-933F-71921E7CA0B1}"/>
              </a:ext>
            </a:extLst>
          </p:cNvPr>
          <p:cNvSpPr txBox="1"/>
          <p:nvPr/>
        </p:nvSpPr>
        <p:spPr>
          <a:xfrm>
            <a:off x="3419872" y="1772816"/>
            <a:ext cx="5570992" cy="452431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b="1" dirty="0"/>
              <a:t>   Книга представляет собой сборник биографических</a:t>
            </a:r>
          </a:p>
          <a:p>
            <a:r>
              <a:rPr lang="ru-RU" b="1" dirty="0"/>
              <a:t>очерков о наших земляках – Героях Советского Союза и Героях России, представителях определенного рода войск: «Авиация», «Артиллерия», «Танкисты», «Пехота», которые родились в Красноярском крае, были призваны на военную службу военными комиссариатами районов или жили и работали в крае длительное время. Существенным дополнением к основному содержанию</a:t>
            </a:r>
          </a:p>
          <a:p>
            <a:r>
              <a:rPr lang="ru-RU" b="1" dirty="0"/>
              <a:t>книги являются краткие справочные сведения о</a:t>
            </a:r>
          </a:p>
          <a:p>
            <a:r>
              <a:rPr lang="ru-RU" b="1" dirty="0"/>
              <a:t>важнейших битвах Великой Отечественной войны, о видах советского боевого оружия того периода. Книга содержит множество новой исторической информации, благодаря которой стало возможным уточнить противоречивые факты биографии героев, получить ранее неизвестные фотографии, сведения.</a:t>
            </a:r>
            <a:endParaRPr lang="ru-RU" sz="2000" b="1" dirty="0">
              <a:ln w="0"/>
              <a:solidFill>
                <a:schemeClr val="tx1"/>
              </a:solidFill>
              <a:effectLst>
                <a:outerShdw blurRad="38100" dist="19050" dir="2700000" algn="tl" rotWithShape="0">
                  <a:schemeClr val="dk1">
                    <a:alpha val="40000"/>
                  </a:schemeClr>
                </a:outerShdw>
              </a:effectLst>
              <a:latin typeface="Franklin Gothic Book" panose="020B0503020102020204" pitchFamily="34" charset="0"/>
            </a:endParaRPr>
          </a:p>
        </p:txBody>
      </p:sp>
      <p:sp>
        <p:nvSpPr>
          <p:cNvPr id="6" name="TextBox 5">
            <a:extLst>
              <a:ext uri="{FF2B5EF4-FFF2-40B4-BE49-F238E27FC236}">
                <a16:creationId xmlns:a16="http://schemas.microsoft.com/office/drawing/2014/main" id="{F69DFCA0-4491-4E8A-B310-12D8FF962FED}"/>
              </a:ext>
            </a:extLst>
          </p:cNvPr>
          <p:cNvSpPr txBox="1"/>
          <p:nvPr/>
        </p:nvSpPr>
        <p:spPr>
          <a:xfrm>
            <a:off x="179512" y="161345"/>
            <a:ext cx="9073008" cy="1323439"/>
          </a:xfrm>
          <a:prstGeom prst="rect">
            <a:avLst/>
          </a:prstGeom>
          <a:noFill/>
        </p:spPr>
        <p:txBody>
          <a:bodyPr wrap="square" rtlCol="0">
            <a:spAutoFit/>
          </a:bodyPr>
          <a:lstStyle/>
          <a:p>
            <a:r>
              <a:rPr lang="en-US" sz="2000" b="1" dirty="0"/>
              <a:t>   </a:t>
            </a:r>
            <a:r>
              <a:rPr lang="ru-RU" sz="2000" b="1" dirty="0"/>
              <a:t>Присвоить звание Героя : историко-публицистическое краеведческое</a:t>
            </a:r>
          </a:p>
          <a:p>
            <a:r>
              <a:rPr lang="ru-RU" sz="2000" b="1" dirty="0"/>
              <a:t>издание, посвященное 70-й годовщине Победы в Великой Отечественной</a:t>
            </a:r>
          </a:p>
          <a:p>
            <a:r>
              <a:rPr lang="ru-RU" sz="2000" b="1" dirty="0"/>
              <a:t>войне / С. С. </a:t>
            </a:r>
            <a:r>
              <a:rPr lang="ru-RU" sz="2000" b="1" dirty="0" err="1"/>
              <a:t>Аксельрод</a:t>
            </a:r>
            <a:r>
              <a:rPr lang="ru-RU" sz="2000" b="1" dirty="0"/>
              <a:t>. - Красноярск : </a:t>
            </a:r>
            <a:r>
              <a:rPr lang="ru-RU" sz="2000" b="1" dirty="0" err="1"/>
              <a:t>Поликом</a:t>
            </a:r>
            <a:r>
              <a:rPr lang="ru-RU" sz="2000" b="1" dirty="0"/>
              <a:t>, 2015. - 447 с. – </a:t>
            </a:r>
            <a:r>
              <a:rPr lang="en-US" sz="2000" b="1" dirty="0"/>
              <a:t>ISBN 978-5-91502-095-4. – </a:t>
            </a:r>
            <a:r>
              <a:rPr lang="ru-RU" sz="2000" b="1" dirty="0"/>
              <a:t>Текст : непосредственный.</a:t>
            </a:r>
            <a:r>
              <a:rPr lang="en-US" sz="2000" b="1" dirty="0"/>
              <a:t> </a:t>
            </a:r>
            <a:endParaRPr lang="ru-RU" sz="2400" b="1" dirty="0">
              <a:solidFill>
                <a:srgbClr val="4A452A"/>
              </a:solidFill>
            </a:endParaRPr>
          </a:p>
        </p:txBody>
      </p:sp>
    </p:spTree>
    <p:extLst>
      <p:ext uri="{BB962C8B-B14F-4D97-AF65-F5344CB8AC3E}">
        <p14:creationId xmlns:p14="http://schemas.microsoft.com/office/powerpoint/2010/main" val="754999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sp>
        <p:nvSpPr>
          <p:cNvPr id="3" name="Овал 2">
            <a:extLst>
              <a:ext uri="{FF2B5EF4-FFF2-40B4-BE49-F238E27FC236}">
                <a16:creationId xmlns:a16="http://schemas.microsoft.com/office/drawing/2014/main" id="{46701C66-FB62-4D91-A1AF-B9E8374C32F7}"/>
              </a:ext>
            </a:extLst>
          </p:cNvPr>
          <p:cNvSpPr/>
          <p:nvPr/>
        </p:nvSpPr>
        <p:spPr>
          <a:xfrm>
            <a:off x="323528" y="404664"/>
            <a:ext cx="8280920" cy="1512168"/>
          </a:xfrm>
          <a:prstGeom prst="ellipse">
            <a:avLst/>
          </a:prstGeom>
          <a:solidFill>
            <a:schemeClr val="accent6">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a:extLst>
              <a:ext uri="{FF2B5EF4-FFF2-40B4-BE49-F238E27FC236}">
                <a16:creationId xmlns:a16="http://schemas.microsoft.com/office/drawing/2014/main" id="{CA52416F-9CC0-4DE2-9F7C-089C7BC876CC}"/>
              </a:ext>
            </a:extLst>
          </p:cNvPr>
          <p:cNvSpPr txBox="1"/>
          <p:nvPr/>
        </p:nvSpPr>
        <p:spPr>
          <a:xfrm>
            <a:off x="1115212" y="815897"/>
            <a:ext cx="7028990" cy="984885"/>
          </a:xfrm>
          <a:prstGeom prst="rect">
            <a:avLst/>
          </a:prstGeom>
          <a:noFill/>
        </p:spPr>
        <p:txBody>
          <a:bodyPr wrap="square" rtlCol="0">
            <a:spAutoFit/>
          </a:bodyPr>
          <a:lstStyle/>
          <a:p>
            <a:pPr algn="ctr"/>
            <a:r>
              <a:rPr lang="ru-RU" sz="4000" dirty="0">
                <a:solidFill>
                  <a:schemeClr val="bg1"/>
                </a:solidFill>
                <a:latin typeface="Impact" panose="020B0806030902050204" pitchFamily="34" charset="0"/>
              </a:rPr>
              <a:t>Стихи о Сталинградской битве</a:t>
            </a:r>
          </a:p>
          <a:p>
            <a:endParaRPr lang="ru-RU" dirty="0"/>
          </a:p>
        </p:txBody>
      </p:sp>
      <p:pic>
        <p:nvPicPr>
          <p:cNvPr id="6" name="Рисунок 5">
            <a:extLst>
              <a:ext uri="{FF2B5EF4-FFF2-40B4-BE49-F238E27FC236}">
                <a16:creationId xmlns:a16="http://schemas.microsoft.com/office/drawing/2014/main" id="{AB3A88C5-9FD9-4363-B81C-7C02099C1EBB}"/>
              </a:ext>
            </a:extLst>
          </p:cNvPr>
          <p:cNvPicPr>
            <a:picLocks noChangeAspect="1"/>
          </p:cNvPicPr>
          <p:nvPr/>
        </p:nvPicPr>
        <p:blipFill>
          <a:blip r:embed="rId2"/>
          <a:stretch>
            <a:fillRect/>
          </a:stretch>
        </p:blipFill>
        <p:spPr>
          <a:xfrm>
            <a:off x="971600" y="2564904"/>
            <a:ext cx="1856390" cy="2852936"/>
          </a:xfrm>
          <a:prstGeom prst="rect">
            <a:avLst/>
          </a:prstGeom>
        </p:spPr>
      </p:pic>
      <p:pic>
        <p:nvPicPr>
          <p:cNvPr id="7" name="Рисунок 6">
            <a:extLst>
              <a:ext uri="{FF2B5EF4-FFF2-40B4-BE49-F238E27FC236}">
                <a16:creationId xmlns:a16="http://schemas.microsoft.com/office/drawing/2014/main" id="{721D8675-935F-4F50-888F-B6BEFF80513A}"/>
              </a:ext>
            </a:extLst>
          </p:cNvPr>
          <p:cNvPicPr>
            <a:picLocks noChangeAspect="1"/>
          </p:cNvPicPr>
          <p:nvPr/>
        </p:nvPicPr>
        <p:blipFill>
          <a:blip r:embed="rId3"/>
          <a:stretch>
            <a:fillRect/>
          </a:stretch>
        </p:blipFill>
        <p:spPr>
          <a:xfrm>
            <a:off x="3535793" y="2564904"/>
            <a:ext cx="1856390" cy="2852936"/>
          </a:xfrm>
          <a:prstGeom prst="rect">
            <a:avLst/>
          </a:prstGeom>
        </p:spPr>
      </p:pic>
      <p:pic>
        <p:nvPicPr>
          <p:cNvPr id="8" name="Рисунок 7">
            <a:extLst>
              <a:ext uri="{FF2B5EF4-FFF2-40B4-BE49-F238E27FC236}">
                <a16:creationId xmlns:a16="http://schemas.microsoft.com/office/drawing/2014/main" id="{F525A78A-5954-46E9-8C53-22CA017583DC}"/>
              </a:ext>
            </a:extLst>
          </p:cNvPr>
          <p:cNvPicPr>
            <a:picLocks noChangeAspect="1"/>
          </p:cNvPicPr>
          <p:nvPr/>
        </p:nvPicPr>
        <p:blipFill>
          <a:blip r:embed="rId4"/>
          <a:stretch>
            <a:fillRect/>
          </a:stretch>
        </p:blipFill>
        <p:spPr>
          <a:xfrm>
            <a:off x="6096588" y="2564904"/>
            <a:ext cx="1856390" cy="2852936"/>
          </a:xfrm>
          <a:prstGeom prst="rect">
            <a:avLst/>
          </a:prstGeom>
        </p:spPr>
      </p:pic>
    </p:spTree>
    <p:extLst>
      <p:ext uri="{BB962C8B-B14F-4D97-AF65-F5344CB8AC3E}">
        <p14:creationId xmlns:p14="http://schemas.microsoft.com/office/powerpoint/2010/main" val="996851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B474EFA-3AE5-4C53-9187-0F1852C79795}"/>
              </a:ext>
            </a:extLst>
          </p:cNvPr>
          <p:cNvSpPr/>
          <p:nvPr/>
        </p:nvSpPr>
        <p:spPr>
          <a:xfrm>
            <a:off x="0" y="0"/>
            <a:ext cx="9144000" cy="6858000"/>
          </a:xfrm>
          <a:prstGeom prst="rect">
            <a:avLst/>
          </a:prstGeom>
          <a:solidFill>
            <a:srgbClr val="C4BD9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800" dirty="0">
              <a:solidFill>
                <a:schemeClr val="bg1"/>
              </a:solidFill>
              <a:latin typeface="Impact" panose="020B0806030902050204" pitchFamily="34" charset="0"/>
            </a:endParaRPr>
          </a:p>
        </p:txBody>
      </p:sp>
      <p:pic>
        <p:nvPicPr>
          <p:cNvPr id="5" name="Рисунок 4">
            <a:extLst>
              <a:ext uri="{FF2B5EF4-FFF2-40B4-BE49-F238E27FC236}">
                <a16:creationId xmlns:a16="http://schemas.microsoft.com/office/drawing/2014/main" id="{EDBE5000-01FD-420A-B583-A75E9AC4663E}"/>
              </a:ext>
            </a:extLst>
          </p:cNvPr>
          <p:cNvPicPr>
            <a:picLocks noChangeAspect="1"/>
          </p:cNvPicPr>
          <p:nvPr/>
        </p:nvPicPr>
        <p:blipFill>
          <a:blip r:embed="rId2"/>
          <a:stretch>
            <a:fillRect/>
          </a:stretch>
        </p:blipFill>
        <p:spPr>
          <a:xfrm>
            <a:off x="401291" y="1484784"/>
            <a:ext cx="2952328" cy="4558993"/>
          </a:xfrm>
          <a:prstGeom prst="rect">
            <a:avLst/>
          </a:prstGeom>
        </p:spPr>
      </p:pic>
      <p:sp>
        <p:nvSpPr>
          <p:cNvPr id="6" name="TextBox 5">
            <a:extLst>
              <a:ext uri="{FF2B5EF4-FFF2-40B4-BE49-F238E27FC236}">
                <a16:creationId xmlns:a16="http://schemas.microsoft.com/office/drawing/2014/main" id="{DE1E6662-E805-4205-BB52-1D168A8C729C}"/>
              </a:ext>
            </a:extLst>
          </p:cNvPr>
          <p:cNvSpPr txBox="1"/>
          <p:nvPr/>
        </p:nvSpPr>
        <p:spPr>
          <a:xfrm>
            <a:off x="395536" y="170218"/>
            <a:ext cx="7848872" cy="1015663"/>
          </a:xfrm>
          <a:prstGeom prst="rect">
            <a:avLst/>
          </a:prstGeom>
          <a:noFill/>
        </p:spPr>
        <p:txBody>
          <a:bodyPr wrap="square" rtlCol="0">
            <a:spAutoFit/>
          </a:bodyPr>
          <a:lstStyle/>
          <a:p>
            <a:r>
              <a:rPr lang="ru-RU" sz="2000" b="1" dirty="0"/>
              <a:t>   </a:t>
            </a:r>
            <a:r>
              <a:rPr lang="ru-RU" sz="2000" b="1" dirty="0" err="1"/>
              <a:t>Долматовский</a:t>
            </a:r>
            <a:r>
              <a:rPr lang="ru-RU" sz="2000" b="1" dirty="0"/>
              <a:t>, Евгений Аронович. Сталинградские стихи / Евгений </a:t>
            </a:r>
            <a:r>
              <a:rPr lang="ru-RU" sz="2000" b="1" dirty="0" err="1"/>
              <a:t>Долматовский</a:t>
            </a:r>
            <a:r>
              <a:rPr lang="ru-RU" sz="2000" b="1" dirty="0"/>
              <a:t>. – Москва : Советский писатель, 1952. – 134 с. – Текст : непосредственный.</a:t>
            </a:r>
          </a:p>
        </p:txBody>
      </p:sp>
      <p:sp>
        <p:nvSpPr>
          <p:cNvPr id="7" name="TextBox 6">
            <a:extLst>
              <a:ext uri="{FF2B5EF4-FFF2-40B4-BE49-F238E27FC236}">
                <a16:creationId xmlns:a16="http://schemas.microsoft.com/office/drawing/2014/main" id="{4AC65FDC-5517-47CE-AFF0-F5CD0C7AE393}"/>
              </a:ext>
            </a:extLst>
          </p:cNvPr>
          <p:cNvSpPr txBox="1"/>
          <p:nvPr/>
        </p:nvSpPr>
        <p:spPr>
          <a:xfrm>
            <a:off x="3728529" y="2240786"/>
            <a:ext cx="5040560" cy="304698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ru-RU" sz="2400" b="1" dirty="0"/>
              <a:t>   Данный сборник стихов охватывает десятилетнюю хронологию и передаёт настроения народа в военные и послевоенные времена. Содержит стихи: «Море придёт», «Сталинград-строитель», «Сталинград-воин» и «Благодарность Сталинграду».</a:t>
            </a:r>
            <a:endParaRPr lang="ru-RU" sz="2800" b="1" dirty="0">
              <a:ln w="0"/>
              <a:solidFill>
                <a:schemeClr val="tx1"/>
              </a:solidFill>
              <a:effectLst>
                <a:outerShdw blurRad="38100" dist="19050" dir="2700000" algn="tl" rotWithShape="0">
                  <a:schemeClr val="dk1">
                    <a:alpha val="40000"/>
                  </a:schemeClr>
                </a:outerShdw>
              </a:effectLst>
              <a:latin typeface="Franklin Gothic Book" panose="020B0503020102020204" pitchFamily="34" charset="0"/>
            </a:endParaRPr>
          </a:p>
        </p:txBody>
      </p:sp>
    </p:spTree>
    <p:extLst>
      <p:ext uri="{BB962C8B-B14F-4D97-AF65-F5344CB8AC3E}">
        <p14:creationId xmlns:p14="http://schemas.microsoft.com/office/powerpoint/2010/main" val="332119344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5423</TotalTime>
  <Words>1223</Words>
  <Application>Microsoft Office PowerPoint</Application>
  <PresentationFormat>Экран (4:3)</PresentationFormat>
  <Paragraphs>53</Paragraphs>
  <Slides>17</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Franklin Gothic Book</vt:lpstr>
      <vt:lpstr>Gabriola</vt:lpstr>
      <vt:lpstr>Impact</vt:lpstr>
      <vt:lpstr>Verdana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Кабинет 204</dc:creator>
  <cp:lastModifiedBy>Пользователь</cp:lastModifiedBy>
  <cp:revision>75</cp:revision>
  <dcterms:created xsi:type="dcterms:W3CDTF">2024-02-20T09:37:26Z</dcterms:created>
  <dcterms:modified xsi:type="dcterms:W3CDTF">2026-02-25T10:19:51Z</dcterms:modified>
</cp:coreProperties>
</file>