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5" r:id="rId17"/>
    <p:sldId id="277" r:id="rId18"/>
    <p:sldId id="278" r:id="rId19"/>
    <p:sldId id="281" r:id="rId20"/>
    <p:sldId id="279" r:id="rId21"/>
    <p:sldId id="280" r:id="rId22"/>
    <p:sldId id="283" r:id="rId23"/>
    <p:sldId id="284" r:id="rId24"/>
    <p:sldId id="286" r:id="rId25"/>
    <p:sldId id="287" r:id="rId26"/>
    <p:sldId id="288" r:id="rId27"/>
    <p:sldId id="285" r:id="rId28"/>
    <p:sldId id="291" r:id="rId29"/>
    <p:sldId id="292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290" r:id="rId39"/>
    <p:sldId id="302" r:id="rId40"/>
    <p:sldId id="276" r:id="rId41"/>
    <p:sldId id="303" r:id="rId42"/>
    <p:sldId id="304" r:id="rId43"/>
    <p:sldId id="305" r:id="rId44"/>
  </p:sldIdLst>
  <p:sldSz cx="9144000" cy="6858000" type="screen4x3"/>
  <p:notesSz cx="6858000" cy="9144000"/>
  <p:embeddedFontLst>
    <p:embeddedFont>
      <p:font typeface="Bahnschrift Light" panose="020B0502040204020203" pitchFamily="34" charset="0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entSchbkCyrill BT" panose="02040603050705020303" pitchFamily="18" charset="-52"/>
      <p:regular r:id="rId50"/>
      <p:bold r:id="rId51"/>
      <p:italic r:id="rId52"/>
      <p:boldItalic r:id="rId53"/>
    </p:embeddedFont>
    <p:embeddedFont>
      <p:font typeface="Franklin Gothic Demi" panose="020B0703020102020204" pitchFamily="34" charset="0"/>
      <p:regular r:id="rId54"/>
      <p:italic r:id="rId55"/>
    </p:embeddedFont>
    <p:embeddedFont>
      <p:font typeface="Meiryo UI" panose="020B0604030504040204" pitchFamily="34" charset="-128"/>
      <p:regular r:id="rId56"/>
      <p:bold r:id="rId57"/>
      <p:italic r:id="rId58"/>
      <p:boldItalic r:id="rId5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FFFF"/>
    <a:srgbClr val="CCFFFF"/>
    <a:srgbClr val="8D99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>
      <p:cViewPr varScale="1">
        <p:scale>
          <a:sx n="108" d="100"/>
          <a:sy n="108" d="100"/>
        </p:scale>
        <p:origin x="190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8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33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443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08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2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95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7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87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94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4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63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7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5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" Target="slide43.xml"/><Relationship Id="rId7" Type="http://schemas.openxmlformats.org/officeDocument/2006/relationships/slide" Target="slide4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slide" Target="slide42.xml"/><Relationship Id="rId10" Type="http://schemas.openxmlformats.org/officeDocument/2006/relationships/image" Target="../media/image22.png"/><Relationship Id="rId4" Type="http://schemas.openxmlformats.org/officeDocument/2006/relationships/image" Target="../media/image40.png"/><Relationship Id="rId9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slide" Target="slide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slide" Target="slide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slide" Target="slid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Взгляните на потрясающе красивые фото мест из «Игры престолов» в реальном  мире! | Кано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Взгляните на потрясающе красивые фото мест из «Игры престолов» в реальном  мире! | Каноб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Взгляните на потрясающе красивые фото мест из «Игры престолов» в реальном  мире! | Каноб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Взгляните на потрясающе красивые фото мест из «Игры престолов» в реальном  мире! | Каноб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Взгляните на потрясающе красивые фото мест из «Игры престолов» в реальном  мире! | Канобу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u.kanobu.ru/editor/images/58/4abbe133-dec0-449b-b0a0-23c0262722f1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u.kanobu.ru/editor/images/58/4abbe133-dec0-449b-b0a0-23c0262722f1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144463"/>
            <a:ext cx="9143998" cy="700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720588" y="1115484"/>
            <a:ext cx="105851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«ПУТЕШЕСТВИЕ В ВЕСТЕРОС»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08581" y="1869843"/>
            <a:ext cx="7424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rPr>
              <a:t>Электронный библиографический квест</a:t>
            </a:r>
          </a:p>
        </p:txBody>
      </p:sp>
      <p:sp>
        <p:nvSpPr>
          <p:cNvPr id="12" name="Овал 11"/>
          <p:cNvSpPr/>
          <p:nvPr/>
        </p:nvSpPr>
        <p:spPr>
          <a:xfrm>
            <a:off x="214211" y="5739936"/>
            <a:ext cx="936104" cy="936104"/>
          </a:xfrm>
          <a:prstGeom prst="ellipse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659" y="5863044"/>
            <a:ext cx="9669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18+</a:t>
            </a:r>
          </a:p>
        </p:txBody>
      </p:sp>
      <p:pic>
        <p:nvPicPr>
          <p:cNvPr id="2" name="093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6484" y="5914040"/>
            <a:ext cx="762000" cy="762000"/>
          </a:xfrm>
          <a:prstGeom prst="rect">
            <a:avLst/>
          </a:prstGeom>
        </p:spPr>
      </p:pic>
      <p:pic>
        <p:nvPicPr>
          <p:cNvPr id="11" name="Рисунок 10">
            <a:hlinkClick r:id="rId6" action="ppaction://hlinksldjump"/>
            <a:extLst>
              <a:ext uri="{FF2B5EF4-FFF2-40B4-BE49-F238E27FC236}">
                <a16:creationId xmlns:a16="http://schemas.microsoft.com/office/drawing/2014/main" id="{81A8D17A-3C94-41F2-800D-4915D49AAA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199">
            <a:off x="3568759" y="2934587"/>
            <a:ext cx="2304256" cy="13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0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un9-9.userapi.com/impg/gwpVOzDJYVkAftA4i_isvNZZYu0-GkB5NQhPWw/zx7yLY2LH84.jpg?size=960x640&amp;quality=96&amp;sign=0179615ad373670727f2ff4426bcc8f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2411760" y="2322645"/>
            <a:ext cx="4320480" cy="223224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Упс! </a:t>
            </a: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Попробуй снова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4-21.userapi.com/impg/bz6gVsDs6u21WxBh9m31h6kKM2UxxuMLwX13Rw/_XS6pMAjCBk.jpg?size=1000x633&amp;quality=96&amp;sign=b50e5f4ecba02db16c41a778f340e82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KB-114\Downloads\aryaka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49" y="47667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39552" y="756345"/>
            <a:ext cx="4320480" cy="2232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А ты не промах! Мы добежали до Богорощи, а тут и моя лютоволчица подоспела. Знаешь, как её зовут?</a:t>
            </a: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156184" y="3581636"/>
            <a:ext cx="3087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Леди</a:t>
            </a:r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1156184" y="4437112"/>
            <a:ext cx="3087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Нимерия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hnschrift Light" panose="020B0502040204020203" pitchFamily="34" charset="0"/>
            </a:endParaRP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1156184" y="5322515"/>
            <a:ext cx="3087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Весна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4-21.userapi.com/impg/bz6gVsDs6u21WxBh9m31h6kKM2UxxuMLwX13Rw/_XS6pMAjCBk.jpg?size=1000x633&amp;quality=96&amp;sign=b50e5f4ecba02db16c41a778f340e82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KB-114\Downloads\aryaka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49" y="47667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39552" y="756345"/>
            <a:ext cx="4320480" cy="2232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Ну, нет! Неверно</a:t>
            </a: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156184" y="4293096"/>
            <a:ext cx="3087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Попробовать снова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4-21.userapi.com/impg/bz6gVsDs6u21WxBh9m31h6kKM2UxxuMLwX13Rw/_XS6pMAjCBk.jpg?size=1000x633&amp;quality=96&amp;sign=b50e5f4ecba02db16c41a778f340e82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KB-114\Downloads\aryaka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49" y="47667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39552" y="756345"/>
            <a:ext cx="4320480" cy="2232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Правильно!</a:t>
            </a: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156184" y="4293096"/>
            <a:ext cx="308721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4-21.userapi.com/impg/bz6gVsDs6u21WxBh9m31h6kKM2UxxuMLwX13Rw/_XS6pMAjCBk.jpg?size=1000x633&amp;quality=96&amp;sign=b50e5f4ecba02db16c41a778f340e82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KB-114\Downloads\aryaka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49" y="476672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39552" y="2312876"/>
            <a:ext cx="4320480" cy="2232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Мы здорово провели время! Но здесь заканчивается твоё путешествие по владениям Старков... Напоследок порекомендую тебе одну хорошую книгу!</a:t>
            </a:r>
          </a:p>
        </p:txBody>
      </p:sp>
      <p:pic>
        <p:nvPicPr>
          <p:cNvPr id="7" name="Рисунок 6">
            <a:hlinkClick r:id="rId4" action="ppaction://hlinksldjump"/>
            <a:extLst>
              <a:ext uri="{FF2B5EF4-FFF2-40B4-BE49-F238E27FC236}">
                <a16:creationId xmlns:a16="http://schemas.microsoft.com/office/drawing/2014/main" id="{07596D87-442D-4161-8387-F335FF1DDB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25" y="5085184"/>
            <a:ext cx="1578133" cy="91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E4C0890-5430-415D-8C44-61EAEFE158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5"/>
          <a:stretch/>
        </p:blipFill>
        <p:spPr bwMode="auto">
          <a:xfrm>
            <a:off x="4936" y="1560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2D197E-7E07-468C-A14E-C3AD0E7B1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888570"/>
            <a:ext cx="1728192" cy="255853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57292A-84B6-4BFD-99FF-A7A3127BFD4E}"/>
              </a:ext>
            </a:extLst>
          </p:cNvPr>
          <p:cNvSpPr/>
          <p:nvPr/>
        </p:nvSpPr>
        <p:spPr>
          <a:xfrm>
            <a:off x="2930437" y="1567672"/>
            <a:ext cx="5659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Игра престолов / Джордж Р. Р. Мартин. – Москва : АСТ, 2011. – 765,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[1]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7000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978-5-17-075250-8.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CC262E6-DD0C-48DD-A8AF-7329CF88D917}"/>
              </a:ext>
            </a:extLst>
          </p:cNvPr>
          <p:cNvSpPr/>
          <p:nvPr/>
        </p:nvSpPr>
        <p:spPr>
          <a:xfrm>
            <a:off x="539552" y="3555720"/>
            <a:ext cx="78488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Джордж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 Мартин — американский писатель-фантаст, сценарист, продюсер и редактор, лауреат многих литературных премий. </a:t>
            </a:r>
          </a:p>
          <a:p>
            <a:pPr algn="just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При странных обстоятельствах умирает десница владыки Вестероса. Король Роберт со свитой отправляется на север к давнему другу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Эддарду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Старку, чтобы предложить тому занять место погибшего. Скрывающиеся в вольных городах потомки свергнутой Робертом династии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Таргариенов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вынашивают планы возвращения Железного Трона, но для этого им нужно заручиться поддержкой самого могущественного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кхала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великой степи. За спинами героев уже плетутся сети интриг, и никому не известно, какая фигура окажется очередной жертвой в игре престолов. А между тем зима приближается. </a:t>
            </a:r>
          </a:p>
        </p:txBody>
      </p:sp>
      <p:pic>
        <p:nvPicPr>
          <p:cNvPr id="10" name="Рисунок 9">
            <a:hlinkClick r:id="rId4" action="ppaction://hlinksldjump"/>
            <a:extLst>
              <a:ext uri="{FF2B5EF4-FFF2-40B4-BE49-F238E27FC236}">
                <a16:creationId xmlns:a16="http://schemas.microsoft.com/office/drawing/2014/main" id="{6A05F0BE-111A-4B6B-99D4-1FEC9EACF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86" y="5786000"/>
            <a:ext cx="1619672" cy="9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58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DD0C26-DB13-4F35-B971-501A969B254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D9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https://avatars.dzeninfra.ru/get-zen_doc/2417275/pub_5fd58eb59480ec78dc70dee7_5fd591269480ec78dc71c2d6/scale_1200">
            <a:extLst>
              <a:ext uri="{FF2B5EF4-FFF2-40B4-BE49-F238E27FC236}">
                <a16:creationId xmlns:a16="http://schemas.microsoft.com/office/drawing/2014/main" id="{5B5B441F-7BC1-40D6-866D-2701FC8A9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86" y="-18398"/>
            <a:ext cx="4831017" cy="68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Z:\БИО\Заочное\28 ГУРППА\Зенина\дракон.png">
            <a:hlinkClick r:id="rId3" action="ppaction://hlinksldjump"/>
            <a:extLst>
              <a:ext uri="{FF2B5EF4-FFF2-40B4-BE49-F238E27FC236}">
                <a16:creationId xmlns:a16="http://schemas.microsoft.com/office/drawing/2014/main" id="{6E444111-B46A-4DC5-A92E-EF5211A33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32285">
            <a:off x="2051720" y="620688"/>
            <a:ext cx="31877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06D85D-3A4D-4C40-9FB2-13BFB2BF0155}"/>
              </a:ext>
            </a:extLst>
          </p:cNvPr>
          <p:cNvSpPr/>
          <p:nvPr/>
        </p:nvSpPr>
        <p:spPr>
          <a:xfrm>
            <a:off x="395536" y="4077072"/>
            <a:ext cx="48245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Отправляемся дальше. Нажимай на дракона!</a:t>
            </a:r>
          </a:p>
        </p:txBody>
      </p:sp>
    </p:spTree>
    <p:extLst>
      <p:ext uri="{BB962C8B-B14F-4D97-AF65-F5344CB8AC3E}">
        <p14:creationId xmlns:p14="http://schemas.microsoft.com/office/powerpoint/2010/main" val="3874996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E08A77-4F23-4E54-A759-22255CDA9956}"/>
              </a:ext>
            </a:extLst>
          </p:cNvPr>
          <p:cNvSpPr/>
          <p:nvPr/>
        </p:nvSpPr>
        <p:spPr>
          <a:xfrm>
            <a:off x="0" y="0"/>
            <a:ext cx="9162281" cy="6858000"/>
          </a:xfrm>
          <a:prstGeom prst="rect">
            <a:avLst/>
          </a:prstGeom>
          <a:solidFill>
            <a:srgbClr val="BDFFFF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325C41-1C8E-41C7-8076-1DF99835F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409" y="533313"/>
            <a:ext cx="6755181" cy="57913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491D15B-488A-42D6-A0E8-5414B203F5D7}"/>
              </a:ext>
            </a:extLst>
          </p:cNvPr>
          <p:cNvSpPr/>
          <p:nvPr/>
        </p:nvSpPr>
        <p:spPr>
          <a:xfrm>
            <a:off x="1948532" y="1447303"/>
            <a:ext cx="52652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Добро пожаловать на Железные острова, в резиденцию Грейджоев – Пайк!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96B1FE4F-74DC-424C-8C94-28B4C6A575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119" y="4042719"/>
            <a:ext cx="2411760" cy="139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43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3AD123F-8F03-44B8-B1DA-54BEF7E8C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7" b="16364"/>
          <a:stretch/>
        </p:blipFill>
        <p:spPr bwMode="auto">
          <a:xfrm>
            <a:off x="-23405" y="0"/>
            <a:ext cx="91665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F87B7-0569-483B-8229-74364AD1B6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6"/>
          <a:stretch/>
        </p:blipFill>
        <p:spPr>
          <a:xfrm>
            <a:off x="3131840" y="620688"/>
            <a:ext cx="7284735" cy="6237312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C60FF811-1B9F-4530-9525-4E9B0A1CAB30}"/>
              </a:ext>
            </a:extLst>
          </p:cNvPr>
          <p:cNvSpPr/>
          <p:nvPr/>
        </p:nvSpPr>
        <p:spPr>
          <a:xfrm>
            <a:off x="827584" y="980728"/>
            <a:ext cx="4320480" cy="22322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Здравствуй, путешественник. Что привело тебя в Пайк не совсем важно, более важна наша текущая обстановка…</a:t>
            </a:r>
          </a:p>
        </p:txBody>
      </p:sp>
      <p:sp>
        <p:nvSpPr>
          <p:cNvPr id="7" name="Прямоугольник 6">
            <a:hlinkClick r:id="rId4" action="ppaction://hlinksldjump"/>
            <a:extLst>
              <a:ext uri="{FF2B5EF4-FFF2-40B4-BE49-F238E27FC236}">
                <a16:creationId xmlns:a16="http://schemas.microsoft.com/office/drawing/2014/main" id="{21BA527D-06C9-46BC-86B4-4DA97F2E001C}"/>
              </a:ext>
            </a:extLst>
          </p:cNvPr>
          <p:cNvSpPr/>
          <p:nvPr/>
        </p:nvSpPr>
        <p:spPr>
          <a:xfrm>
            <a:off x="1444216" y="4387416"/>
            <a:ext cx="308721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92139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3AD123F-8F03-44B8-B1DA-54BEF7E8C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7" b="16364"/>
          <a:stretch/>
        </p:blipFill>
        <p:spPr bwMode="auto">
          <a:xfrm>
            <a:off x="-23405" y="0"/>
            <a:ext cx="91665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F87B7-0569-483B-8229-74364AD1B6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6"/>
          <a:stretch/>
        </p:blipFill>
        <p:spPr>
          <a:xfrm>
            <a:off x="3131840" y="620688"/>
            <a:ext cx="7284735" cy="6237312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C60FF811-1B9F-4530-9525-4E9B0A1CAB30}"/>
              </a:ext>
            </a:extLst>
          </p:cNvPr>
          <p:cNvSpPr/>
          <p:nvPr/>
        </p:nvSpPr>
        <p:spPr>
          <a:xfrm>
            <a:off x="827584" y="980728"/>
            <a:ext cx="4320480" cy="22322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Забыла представиться, я – Яра, и сейчас мы на посту из-за повторяющихся атак пиратов. Нам бы не помешала твоя помощь!</a:t>
            </a:r>
          </a:p>
        </p:txBody>
      </p:sp>
      <p:sp>
        <p:nvSpPr>
          <p:cNvPr id="7" name="Прямоугольник 6">
            <a:hlinkClick r:id="rId4" action="ppaction://hlinksldjump"/>
            <a:extLst>
              <a:ext uri="{FF2B5EF4-FFF2-40B4-BE49-F238E27FC236}">
                <a16:creationId xmlns:a16="http://schemas.microsoft.com/office/drawing/2014/main" id="{21BA527D-06C9-46BC-86B4-4DA97F2E001C}"/>
              </a:ext>
            </a:extLst>
          </p:cNvPr>
          <p:cNvSpPr/>
          <p:nvPr/>
        </p:nvSpPr>
        <p:spPr>
          <a:xfrm>
            <a:off x="1444216" y="4387416"/>
            <a:ext cx="3087216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Помочь</a:t>
            </a:r>
          </a:p>
        </p:txBody>
      </p:sp>
    </p:spTree>
    <p:extLst>
      <p:ext uri="{BB962C8B-B14F-4D97-AF65-F5344CB8AC3E}">
        <p14:creationId xmlns:p14="http://schemas.microsoft.com/office/powerpoint/2010/main" val="300858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55.userapi.com/impg/X9WJ0xuhuCNyr3Sex-Jyw7YVBrv-m3Y-gMew6w/C4qhlctqYXM.jpg?size=1200x582&amp;quality=96&amp;sign=b188ec3a2ae07ebb6b0d2a05211644a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00843" y="1052736"/>
            <a:ext cx="71423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Здравствуй, дорогой путешественник по многочисленным страницам книг! Ты уже совершенно точно знаком с жанром фэнтези, и более подходящего момента, чем сейчас уже никогда не будет! Давай вместе отправимся в уникальное странствие по вселенной Джорджа Мартина. В нём можно укрепить свои знания по тексту, а также сыграть в различные игры с персонажами серии. Читательское назначение квеста: 18+. Да начнётся </a:t>
            </a:r>
            <a:r>
              <a:rPr lang="ru-RU" sz="2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же «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Путешествие в Вестерос»!</a:t>
            </a:r>
          </a:p>
        </p:txBody>
      </p:sp>
      <p:sp>
        <p:nvSpPr>
          <p:cNvPr id="6" name="Рамка 5"/>
          <p:cNvSpPr/>
          <p:nvPr/>
        </p:nvSpPr>
        <p:spPr>
          <a:xfrm>
            <a:off x="0" y="1"/>
            <a:ext cx="9144000" cy="6858000"/>
          </a:xfrm>
          <a:prstGeom prst="frame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A241E58A-F4E9-4B12-B7D5-301F91A81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188" y="5207720"/>
            <a:ext cx="1187624" cy="68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32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63785396-E10C-4CD8-AE23-8C113882E3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00" r="10300"/>
          <a:stretch/>
        </p:blipFill>
        <p:spPr bwMode="auto">
          <a:xfrm>
            <a:off x="-1049965" y="0"/>
            <a:ext cx="101939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8116DB-28B5-4198-8FA4-3A4006912247}"/>
              </a:ext>
            </a:extLst>
          </p:cNvPr>
          <p:cNvSpPr/>
          <p:nvPr/>
        </p:nvSpPr>
        <p:spPr>
          <a:xfrm>
            <a:off x="1198898" y="116632"/>
            <a:ext cx="67462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Нажимай на пиратские корабли, чтобы помочь Яре!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8B2E475D-444D-4019-A80F-045853B1D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509120"/>
            <a:ext cx="548680" cy="54868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09603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614CAE15-318C-46B2-A39B-447C8263E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00" r="10300"/>
          <a:stretch/>
        </p:blipFill>
        <p:spPr bwMode="auto">
          <a:xfrm>
            <a:off x="-1049965" y="0"/>
            <a:ext cx="101939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0F9DE0-B9F3-4CF8-B948-7E50E92C86A0}"/>
              </a:ext>
            </a:extLst>
          </p:cNvPr>
          <p:cNvSpPr/>
          <p:nvPr/>
        </p:nvSpPr>
        <p:spPr>
          <a:xfrm>
            <a:off x="1198898" y="116632"/>
            <a:ext cx="67462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Продолжай в том же духе!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3C6DCC0B-158D-487E-BB70-C6FF6B3F5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661248"/>
            <a:ext cx="548680" cy="54868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230785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F13500-C6AE-4081-B6DF-6379A001F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r="1944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842C57-89D7-4E37-92A7-319C1A149BE6}"/>
              </a:ext>
            </a:extLst>
          </p:cNvPr>
          <p:cNvSpPr/>
          <p:nvPr/>
        </p:nvSpPr>
        <p:spPr>
          <a:xfrm>
            <a:off x="797217" y="116632"/>
            <a:ext cx="75495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Даже к вечеру они никуда не исчезли…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CC178AD2-4F7D-48AD-AC9F-F3CBBB824C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37" y="6192688"/>
            <a:ext cx="548680" cy="54868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663031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956AC6-0842-4270-BAB3-88759A9FE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r="1944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F2B734-98C4-4394-BA76-77691BD33368}"/>
              </a:ext>
            </a:extLst>
          </p:cNvPr>
          <p:cNvSpPr/>
          <p:nvPr/>
        </p:nvSpPr>
        <p:spPr>
          <a:xfrm>
            <a:off x="797217" y="116632"/>
            <a:ext cx="75495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Кажется, отступают.</a:t>
            </a:r>
          </a:p>
        </p:txBody>
      </p:sp>
      <p:pic>
        <p:nvPicPr>
          <p:cNvPr id="4" name="Рисунок 3">
            <a:hlinkClick r:id="rId3" action="ppaction://hlinksldjump"/>
            <a:extLst>
              <a:ext uri="{FF2B5EF4-FFF2-40B4-BE49-F238E27FC236}">
                <a16:creationId xmlns:a16="http://schemas.microsoft.com/office/drawing/2014/main" id="{A108ACBE-926F-459F-9B2C-1CB7718423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664" y="6093296"/>
            <a:ext cx="548680" cy="54868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406153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75D58C-E577-44DE-AF8D-5FF306EB0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7" b="16364"/>
          <a:stretch/>
        </p:blipFill>
        <p:spPr bwMode="auto">
          <a:xfrm>
            <a:off x="-23405" y="0"/>
            <a:ext cx="91665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0C1FDA-2281-4E36-B543-6283626FC7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6"/>
          <a:stretch/>
        </p:blipFill>
        <p:spPr>
          <a:xfrm flipH="1">
            <a:off x="-756593" y="620688"/>
            <a:ext cx="6840760" cy="6237312"/>
          </a:xfrm>
          <a:prstGeom prst="rect">
            <a:avLst/>
          </a:prstGeom>
        </p:spPr>
      </p:pic>
      <p:sp>
        <p:nvSpPr>
          <p:cNvPr id="4" name="Овал 3">
            <a:hlinkClick r:id="rId4" action="ppaction://hlinksldjump"/>
            <a:extLst>
              <a:ext uri="{FF2B5EF4-FFF2-40B4-BE49-F238E27FC236}">
                <a16:creationId xmlns:a16="http://schemas.microsoft.com/office/drawing/2014/main" id="{50147022-18B9-428B-B08F-BD465508A939}"/>
              </a:ext>
            </a:extLst>
          </p:cNvPr>
          <p:cNvSpPr/>
          <p:nvPr/>
        </p:nvSpPr>
        <p:spPr>
          <a:xfrm>
            <a:off x="4211960" y="1165548"/>
            <a:ext cx="4320480" cy="22322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Благодарю за помощь! Уверена, тебе предстоит ещё долгий путь, поэтому больше не буду задерживать. И в благодарность подарю тебе эту интересную книгу</a:t>
            </a:r>
          </a:p>
        </p:txBody>
      </p:sp>
      <p:pic>
        <p:nvPicPr>
          <p:cNvPr id="6" name="Рисунок 5">
            <a:hlinkClick r:id="rId4" action="ppaction://hlinksldjump"/>
            <a:extLst>
              <a:ext uri="{FF2B5EF4-FFF2-40B4-BE49-F238E27FC236}">
                <a16:creationId xmlns:a16="http://schemas.microsoft.com/office/drawing/2014/main" id="{C70BE27E-BDBE-4614-BADE-953ED058CC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19" y="3965753"/>
            <a:ext cx="1925961" cy="111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7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DE18D93D-D1CD-4961-8A7E-EC8D65558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5" t="235" r="5915" b="23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4F8069-0FF9-47D0-B17E-AE2B5CAF14FA}"/>
              </a:ext>
            </a:extLst>
          </p:cNvPr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CF7B20C3-4EDF-4AEB-AE34-DE8D24197239}"/>
              </a:ext>
            </a:extLst>
          </p:cNvPr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CE1BA-5C8A-4CF5-9AD5-FCD0F0090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803195"/>
            <a:ext cx="1728192" cy="265056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9E4D21-AF4F-4F8E-81AC-92AE0254206F}"/>
              </a:ext>
            </a:extLst>
          </p:cNvPr>
          <p:cNvSpPr/>
          <p:nvPr/>
        </p:nvSpPr>
        <p:spPr>
          <a:xfrm>
            <a:off x="2966441" y="1389811"/>
            <a:ext cx="56593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Битва королей / Джордж Р. Р. Мартин. – Москва : Астрель, 2012. – 776,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5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4000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978-5-271-34367-4.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755BAA-489E-455E-90A4-1AC93C6953F2}"/>
              </a:ext>
            </a:extLst>
          </p:cNvPr>
          <p:cNvSpPr/>
          <p:nvPr/>
        </p:nvSpPr>
        <p:spPr>
          <a:xfrm>
            <a:off x="539552" y="371298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После смерти Роберта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Баратеона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 Семи Королевствах воцарился хаос — в жестокой борьбе за трон сошлись претенденты на престол. Настало время, когда кровь польётся рекой, брат убьёт брата, а предательство заменит верность. Разрушены вассальные договоры, подлая измена захватывает крепости вернее меча, жестокостью отвечают на жестокость, а любовь и былая дружба не стоят ничего. Мёртвые восстают из могил и убивают живых. Долгая зима вступает в свои пределы, а за морем набирают силу драконы. </a:t>
            </a:r>
          </a:p>
        </p:txBody>
      </p:sp>
      <p:pic>
        <p:nvPicPr>
          <p:cNvPr id="10" name="Рисунок 9">
            <a:hlinkClick r:id="rId4" action="ppaction://hlinksldjump"/>
            <a:extLst>
              <a:ext uri="{FF2B5EF4-FFF2-40B4-BE49-F238E27FC236}">
                <a16:creationId xmlns:a16="http://schemas.microsoft.com/office/drawing/2014/main" id="{A23275A5-A37C-4A9F-970D-3576E42F44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86" y="5786000"/>
            <a:ext cx="1619672" cy="9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9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46C7FB-00A1-4B19-ACD5-A57F8516DB8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D9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https://avatars.dzeninfra.ru/get-zen_doc/2417275/pub_5fd58eb59480ec78dc70dee7_5fd591269480ec78dc71c2d6/scale_1200">
            <a:extLst>
              <a:ext uri="{FF2B5EF4-FFF2-40B4-BE49-F238E27FC236}">
                <a16:creationId xmlns:a16="http://schemas.microsoft.com/office/drawing/2014/main" id="{98BA62DE-547E-49AE-B16B-2630CCA9F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86" y="-18398"/>
            <a:ext cx="4831017" cy="68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36B2E8-653C-497A-A43F-AA90BE72632F}"/>
              </a:ext>
            </a:extLst>
          </p:cNvPr>
          <p:cNvSpPr/>
          <p:nvPr/>
        </p:nvSpPr>
        <p:spPr>
          <a:xfrm>
            <a:off x="827584" y="4077072"/>
            <a:ext cx="40994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Мы на финальном этапе нашего приключения!</a:t>
            </a:r>
          </a:p>
        </p:txBody>
      </p:sp>
      <p:pic>
        <p:nvPicPr>
          <p:cNvPr id="5" name="Picture 3" descr="Z:\БИО\Заочное\28 ГУРППА\Зенина\дракон.png">
            <a:hlinkClick r:id="rId3" action="ppaction://hlinksldjump"/>
            <a:extLst>
              <a:ext uri="{FF2B5EF4-FFF2-40B4-BE49-F238E27FC236}">
                <a16:creationId xmlns:a16="http://schemas.microsoft.com/office/drawing/2014/main" id="{7B1A6D52-6268-4F48-A9DE-8F14B679E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5555">
            <a:off x="2051720" y="620688"/>
            <a:ext cx="31877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039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14F1F1-9DC4-426D-B6A2-76E9371B0DE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0BC352-7CC4-48D3-8788-A1D086F9B16B}"/>
              </a:ext>
            </a:extLst>
          </p:cNvPr>
          <p:cNvSpPr/>
          <p:nvPr/>
        </p:nvSpPr>
        <p:spPr>
          <a:xfrm>
            <a:off x="1974838" y="548680"/>
            <a:ext cx="526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Добро пожаловать в столицу Семи королевств – Королевскую Гавань!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4A98CF-7861-441A-8B7B-87DCC5262D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" y="1714500"/>
            <a:ext cx="9144000" cy="5143500"/>
          </a:xfrm>
          <a:prstGeom prst="rect">
            <a:avLst/>
          </a:prstGeom>
        </p:spPr>
      </p:pic>
      <p:pic>
        <p:nvPicPr>
          <p:cNvPr id="5" name="Рисунок 4">
            <a:hlinkClick r:id="rId3" action="ppaction://hlinksldjump"/>
            <a:extLst>
              <a:ext uri="{FF2B5EF4-FFF2-40B4-BE49-F238E27FC236}">
                <a16:creationId xmlns:a16="http://schemas.microsoft.com/office/drawing/2014/main" id="{D25A2333-2598-4497-88F9-FCEF634156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123" y="2608856"/>
            <a:ext cx="2339752" cy="135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51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4BC76D-2FD6-4DE9-A791-02B92A336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15F66C-28E8-4E53-94C3-5E5DAAA15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8520" y="1066800"/>
            <a:ext cx="5366617" cy="57912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3FB4FBF-194B-49DC-98F8-9AA6D8B5A3BE}"/>
              </a:ext>
            </a:extLst>
          </p:cNvPr>
          <p:cNvSpPr/>
          <p:nvPr/>
        </p:nvSpPr>
        <p:spPr>
          <a:xfrm>
            <a:off x="4499992" y="836712"/>
            <a:ext cx="4320480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Заждался я тебя! Мне срочно нужно разгадать послание, и я не могу доверять кому-либо в столице, поэтому прошу именно тебя!</a:t>
            </a:r>
            <a:endParaRPr lang="ru-RU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hnschrift Light" panose="020B0502040204020203" pitchFamily="34" charset="0"/>
              <a:ea typeface="DFGothic-EB" panose="02010609010101010101" pitchFamily="1" charset="-128"/>
            </a:endParaRPr>
          </a:p>
        </p:txBody>
      </p:sp>
      <p:sp>
        <p:nvSpPr>
          <p:cNvPr id="8" name="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7AD6770A-8B07-4CF2-87DF-7FA7B775026D}"/>
              </a:ext>
            </a:extLst>
          </p:cNvPr>
          <p:cNvSpPr/>
          <p:nvPr/>
        </p:nvSpPr>
        <p:spPr>
          <a:xfrm>
            <a:off x="5116624" y="4437112"/>
            <a:ext cx="3087216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Разгадать</a:t>
            </a:r>
          </a:p>
        </p:txBody>
      </p:sp>
    </p:spTree>
    <p:extLst>
      <p:ext uri="{BB962C8B-B14F-4D97-AF65-F5344CB8AC3E}">
        <p14:creationId xmlns:p14="http://schemas.microsoft.com/office/powerpoint/2010/main" val="303250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7" grpId="1" build="allAtOnce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7226"/>
            <a:ext cx="7877968" cy="590847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A39B3BF-06B3-4486-BFB6-449C545E3FAE}"/>
              </a:ext>
            </a:extLst>
          </p:cNvPr>
          <p:cNvSpPr/>
          <p:nvPr/>
        </p:nvSpPr>
        <p:spPr>
          <a:xfrm>
            <a:off x="-108520" y="62979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Разгадай слово, открывая буквы по направлению сверху вниз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BC482-155C-4DA6-AE9B-5AC1C49550C7}"/>
              </a:ext>
            </a:extLst>
          </p:cNvPr>
          <p:cNvSpPr txBox="1"/>
          <p:nvPr/>
        </p:nvSpPr>
        <p:spPr>
          <a:xfrm>
            <a:off x="1187624" y="14847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7" name="Овал 16">
            <a:hlinkClick r:id="rId4" action="ppaction://hlinksldjump"/>
            <a:extLst>
              <a:ext uri="{FF2B5EF4-FFF2-40B4-BE49-F238E27FC236}">
                <a16:creationId xmlns:a16="http://schemas.microsoft.com/office/drawing/2014/main" id="{E3BBAD7B-E5B1-4B7E-A355-23C9B3117D68}"/>
              </a:ext>
            </a:extLst>
          </p:cNvPr>
          <p:cNvSpPr/>
          <p:nvPr/>
        </p:nvSpPr>
        <p:spPr>
          <a:xfrm>
            <a:off x="7452320" y="5373215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91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D9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avatars.dzeninfra.ru/get-zen_doc/2417275/pub_5fd58eb59480ec78dc70dee7_5fd591269480ec78dc71c2d6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86" y="-18398"/>
            <a:ext cx="4831017" cy="68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6481" y="3284984"/>
            <a:ext cx="48245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Взгляни-ка на эту обширную карту! Здесь можно выбрать, куда мы отправимся в первую очередь, нажав на дракона!</a:t>
            </a:r>
          </a:p>
        </p:txBody>
      </p:sp>
      <p:pic>
        <p:nvPicPr>
          <p:cNvPr id="2051" name="Picture 3" descr="Z:\БИО\Заочное\28 ГУРППА\Зенина\дракон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20688"/>
            <a:ext cx="31877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451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9" name="Овал 8">
            <a:hlinkClick r:id="rId4" action="ppaction://hlinksldjump"/>
            <a:extLst>
              <a:ext uri="{FF2B5EF4-FFF2-40B4-BE49-F238E27FC236}">
                <a16:creationId xmlns:a16="http://schemas.microsoft.com/office/drawing/2014/main" id="{3136CB60-D553-4094-9A45-7818D354A66B}"/>
              </a:ext>
            </a:extLst>
          </p:cNvPr>
          <p:cNvSpPr/>
          <p:nvPr/>
        </p:nvSpPr>
        <p:spPr>
          <a:xfrm>
            <a:off x="7492280" y="4100399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14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Овал 14">
            <a:hlinkClick r:id="rId4" action="ppaction://hlinksldjump"/>
            <a:extLst>
              <a:ext uri="{FF2B5EF4-FFF2-40B4-BE49-F238E27FC236}">
                <a16:creationId xmlns:a16="http://schemas.microsoft.com/office/drawing/2014/main" id="{7E413736-6DB4-4D52-8E0F-AE8EA81600BA}"/>
              </a:ext>
            </a:extLst>
          </p:cNvPr>
          <p:cNvSpPr/>
          <p:nvPr/>
        </p:nvSpPr>
        <p:spPr>
          <a:xfrm>
            <a:off x="7488324" y="1557908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E4E82-1E81-4BF9-91CD-799460CA26DA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9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-3784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4DE64-DE17-4912-B5B2-19EE9BF51FC3}"/>
              </a:ext>
            </a:extLst>
          </p:cNvPr>
          <p:cNvSpPr txBox="1"/>
          <p:nvPr/>
        </p:nvSpPr>
        <p:spPr>
          <a:xfrm>
            <a:off x="1259632" y="28562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4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7" name="Овал 16">
            <a:hlinkClick r:id="rId4" action="ppaction://hlinksldjump"/>
            <a:extLst>
              <a:ext uri="{FF2B5EF4-FFF2-40B4-BE49-F238E27FC236}">
                <a16:creationId xmlns:a16="http://schemas.microsoft.com/office/drawing/2014/main" id="{48BE6F28-10A5-4818-AB64-FFAAA0E5F3C5}"/>
              </a:ext>
            </a:extLst>
          </p:cNvPr>
          <p:cNvSpPr/>
          <p:nvPr/>
        </p:nvSpPr>
        <p:spPr>
          <a:xfrm>
            <a:off x="7488324" y="2844961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0A11E2-E10D-4702-ADC1-B7882A842CD7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B7AAB0-9AD2-45CB-88A1-DD94E809342D}"/>
              </a:ext>
            </a:extLst>
          </p:cNvPr>
          <p:cNvSpPr txBox="1"/>
          <p:nvPr/>
        </p:nvSpPr>
        <p:spPr>
          <a:xfrm>
            <a:off x="7547396" y="156129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384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4DE64-DE17-4912-B5B2-19EE9BF51FC3}"/>
              </a:ext>
            </a:extLst>
          </p:cNvPr>
          <p:cNvSpPr txBox="1"/>
          <p:nvPr/>
        </p:nvSpPr>
        <p:spPr>
          <a:xfrm>
            <a:off x="1259632" y="28562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4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B73F34-8110-404E-B2F8-F14E5CC11252}"/>
              </a:ext>
            </a:extLst>
          </p:cNvPr>
          <p:cNvSpPr txBox="1"/>
          <p:nvPr/>
        </p:nvSpPr>
        <p:spPr>
          <a:xfrm>
            <a:off x="1259632" y="349106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5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9" name="Овал 18">
            <a:hlinkClick r:id="rId4" action="ppaction://hlinksldjump"/>
            <a:extLst>
              <a:ext uri="{FF2B5EF4-FFF2-40B4-BE49-F238E27FC236}">
                <a16:creationId xmlns:a16="http://schemas.microsoft.com/office/drawing/2014/main" id="{BACB0B6A-EC95-4212-BFA1-FA3B8F114E89}"/>
              </a:ext>
            </a:extLst>
          </p:cNvPr>
          <p:cNvSpPr/>
          <p:nvPr/>
        </p:nvSpPr>
        <p:spPr>
          <a:xfrm>
            <a:off x="7488324" y="3512352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022603-D42E-4924-8B50-48988C9EE746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13452C-673D-4773-8C45-2D86AB899F4F}"/>
              </a:ext>
            </a:extLst>
          </p:cNvPr>
          <p:cNvSpPr txBox="1"/>
          <p:nvPr/>
        </p:nvSpPr>
        <p:spPr>
          <a:xfrm>
            <a:off x="7565958" y="284596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Т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BD3A09-39FB-498D-B6B5-9BF2289A8595}"/>
              </a:ext>
            </a:extLst>
          </p:cNvPr>
          <p:cNvSpPr txBox="1"/>
          <p:nvPr/>
        </p:nvSpPr>
        <p:spPr>
          <a:xfrm>
            <a:off x="7547396" y="156129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48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-2559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4DE64-DE17-4912-B5B2-19EE9BF51FC3}"/>
              </a:ext>
            </a:extLst>
          </p:cNvPr>
          <p:cNvSpPr txBox="1"/>
          <p:nvPr/>
        </p:nvSpPr>
        <p:spPr>
          <a:xfrm>
            <a:off x="1259632" y="28562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4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B73F34-8110-404E-B2F8-F14E5CC11252}"/>
              </a:ext>
            </a:extLst>
          </p:cNvPr>
          <p:cNvSpPr txBox="1"/>
          <p:nvPr/>
        </p:nvSpPr>
        <p:spPr>
          <a:xfrm>
            <a:off x="1259632" y="349106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5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1DF586-353C-4CBE-BB7B-78DB3697C6F2}"/>
              </a:ext>
            </a:extLst>
          </p:cNvPr>
          <p:cNvSpPr txBox="1"/>
          <p:nvPr/>
        </p:nvSpPr>
        <p:spPr>
          <a:xfrm>
            <a:off x="1259632" y="414420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6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1" name="Овал 20">
            <a:hlinkClick r:id="rId4" action="ppaction://hlinksldjump"/>
            <a:extLst>
              <a:ext uri="{FF2B5EF4-FFF2-40B4-BE49-F238E27FC236}">
                <a16:creationId xmlns:a16="http://schemas.microsoft.com/office/drawing/2014/main" id="{04EEA554-29FF-4497-8EB4-A521B45A3658}"/>
              </a:ext>
            </a:extLst>
          </p:cNvPr>
          <p:cNvSpPr/>
          <p:nvPr/>
        </p:nvSpPr>
        <p:spPr>
          <a:xfrm>
            <a:off x="7499433" y="2183556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B2C54A-2A7E-41AA-A9F8-93D1027CEB1C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1190D6-9B22-4594-9CD2-00B3FCF237BB}"/>
              </a:ext>
            </a:extLst>
          </p:cNvPr>
          <p:cNvSpPr txBox="1"/>
          <p:nvPr/>
        </p:nvSpPr>
        <p:spPr>
          <a:xfrm>
            <a:off x="7547396" y="346589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02371A-8986-41F8-BD99-F0DBAB801F9E}"/>
              </a:ext>
            </a:extLst>
          </p:cNvPr>
          <p:cNvSpPr txBox="1"/>
          <p:nvPr/>
        </p:nvSpPr>
        <p:spPr>
          <a:xfrm>
            <a:off x="7565958" y="284596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Т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81DEF7-27E8-4EFB-BF68-AB98845FA647}"/>
              </a:ext>
            </a:extLst>
          </p:cNvPr>
          <p:cNvSpPr txBox="1"/>
          <p:nvPr/>
        </p:nvSpPr>
        <p:spPr>
          <a:xfrm>
            <a:off x="7547396" y="156129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61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3221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4DE64-DE17-4912-B5B2-19EE9BF51FC3}"/>
              </a:ext>
            </a:extLst>
          </p:cNvPr>
          <p:cNvSpPr txBox="1"/>
          <p:nvPr/>
        </p:nvSpPr>
        <p:spPr>
          <a:xfrm>
            <a:off x="1259632" y="28562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4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B73F34-8110-404E-B2F8-F14E5CC11252}"/>
              </a:ext>
            </a:extLst>
          </p:cNvPr>
          <p:cNvSpPr txBox="1"/>
          <p:nvPr/>
        </p:nvSpPr>
        <p:spPr>
          <a:xfrm>
            <a:off x="1259632" y="349106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5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1DF586-353C-4CBE-BB7B-78DB3697C6F2}"/>
              </a:ext>
            </a:extLst>
          </p:cNvPr>
          <p:cNvSpPr txBox="1"/>
          <p:nvPr/>
        </p:nvSpPr>
        <p:spPr>
          <a:xfrm>
            <a:off x="1259632" y="414420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6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C87FF0-4E80-46CC-8925-937F7585383B}"/>
              </a:ext>
            </a:extLst>
          </p:cNvPr>
          <p:cNvSpPr txBox="1"/>
          <p:nvPr/>
        </p:nvSpPr>
        <p:spPr>
          <a:xfrm>
            <a:off x="1259632" y="476585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7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2" name="Овал 21">
            <a:hlinkClick r:id="rId4" action="ppaction://hlinksldjump"/>
            <a:extLst>
              <a:ext uri="{FF2B5EF4-FFF2-40B4-BE49-F238E27FC236}">
                <a16:creationId xmlns:a16="http://schemas.microsoft.com/office/drawing/2014/main" id="{7D7D03F4-5854-4677-B952-27AF0166A5A6}"/>
              </a:ext>
            </a:extLst>
          </p:cNvPr>
          <p:cNvSpPr/>
          <p:nvPr/>
        </p:nvSpPr>
        <p:spPr>
          <a:xfrm>
            <a:off x="7504411" y="884968"/>
            <a:ext cx="504056" cy="4275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97EDA6-DDA2-4768-A8C5-B64D5209021F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849485-92D9-4F91-897A-39A9639829D4}"/>
              </a:ext>
            </a:extLst>
          </p:cNvPr>
          <p:cNvSpPr txBox="1"/>
          <p:nvPr/>
        </p:nvSpPr>
        <p:spPr>
          <a:xfrm>
            <a:off x="7547396" y="346589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8B600C-7547-45C6-A00F-B2B01CFF9E87}"/>
              </a:ext>
            </a:extLst>
          </p:cNvPr>
          <p:cNvSpPr txBox="1"/>
          <p:nvPr/>
        </p:nvSpPr>
        <p:spPr>
          <a:xfrm>
            <a:off x="7565958" y="284596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Т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A198C9-1C0E-4DAB-9E2A-24AF5309482E}"/>
              </a:ext>
            </a:extLst>
          </p:cNvPr>
          <p:cNvSpPr txBox="1"/>
          <p:nvPr/>
        </p:nvSpPr>
        <p:spPr>
          <a:xfrm>
            <a:off x="7547396" y="219507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Л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749335-B226-4879-B562-5C00377ED57B}"/>
              </a:ext>
            </a:extLst>
          </p:cNvPr>
          <p:cNvSpPr txBox="1"/>
          <p:nvPr/>
        </p:nvSpPr>
        <p:spPr>
          <a:xfrm>
            <a:off x="7547396" y="156129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779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3362930-1C4C-4A05-98BD-78C90E5E7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1FAE87-2888-4A9D-B6F9-5FC58FBF10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401F82-C1FA-48F4-BBA4-745BA824F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90364"/>
            <a:ext cx="7877968" cy="59084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C15693-C55B-4F6F-9CDA-1D8E4CD93D02}"/>
              </a:ext>
            </a:extLst>
          </p:cNvPr>
          <p:cNvSpPr txBox="1"/>
          <p:nvPr/>
        </p:nvSpPr>
        <p:spPr>
          <a:xfrm>
            <a:off x="1259632" y="90872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1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F33619-F44F-443C-ACD5-D8CE025EB391}"/>
              </a:ext>
            </a:extLst>
          </p:cNvPr>
          <p:cNvSpPr txBox="1"/>
          <p:nvPr/>
        </p:nvSpPr>
        <p:spPr>
          <a:xfrm>
            <a:off x="7524328" y="472514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Ы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9354F-C4D1-421E-860E-A27B0B05FFFC}"/>
              </a:ext>
            </a:extLst>
          </p:cNvPr>
          <p:cNvSpPr txBox="1"/>
          <p:nvPr/>
        </p:nvSpPr>
        <p:spPr>
          <a:xfrm>
            <a:off x="1259632" y="155790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2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DADF21-0B83-4D89-8D3C-A2567346E91A}"/>
              </a:ext>
            </a:extLst>
          </p:cNvPr>
          <p:cNvSpPr txBox="1"/>
          <p:nvPr/>
        </p:nvSpPr>
        <p:spPr>
          <a:xfrm>
            <a:off x="7547396" y="409681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Н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65E3B-D9F4-44A4-9722-DE54A03C75E4}"/>
              </a:ext>
            </a:extLst>
          </p:cNvPr>
          <p:cNvSpPr txBox="1"/>
          <p:nvPr/>
        </p:nvSpPr>
        <p:spPr>
          <a:xfrm>
            <a:off x="1259632" y="22070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3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636513-1D20-4678-928B-5A54A050A012}"/>
              </a:ext>
            </a:extLst>
          </p:cNvPr>
          <p:cNvSpPr txBox="1"/>
          <p:nvPr/>
        </p:nvSpPr>
        <p:spPr>
          <a:xfrm>
            <a:off x="7565958" y="284596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Т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A4DE64-DE17-4912-B5B2-19EE9BF51FC3}"/>
              </a:ext>
            </a:extLst>
          </p:cNvPr>
          <p:cNvSpPr txBox="1"/>
          <p:nvPr/>
        </p:nvSpPr>
        <p:spPr>
          <a:xfrm>
            <a:off x="1259632" y="2856284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4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B73F34-8110-404E-B2F8-F14E5CC11252}"/>
              </a:ext>
            </a:extLst>
          </p:cNvPr>
          <p:cNvSpPr txBox="1"/>
          <p:nvPr/>
        </p:nvSpPr>
        <p:spPr>
          <a:xfrm>
            <a:off x="1259632" y="349106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5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1DF586-353C-4CBE-BB7B-78DB3697C6F2}"/>
              </a:ext>
            </a:extLst>
          </p:cNvPr>
          <p:cNvSpPr txBox="1"/>
          <p:nvPr/>
        </p:nvSpPr>
        <p:spPr>
          <a:xfrm>
            <a:off x="1259632" y="414420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6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BE40CE-4599-4591-84B9-A914709B6B3D}"/>
              </a:ext>
            </a:extLst>
          </p:cNvPr>
          <p:cNvSpPr txBox="1"/>
          <p:nvPr/>
        </p:nvSpPr>
        <p:spPr>
          <a:xfrm>
            <a:off x="7547396" y="346589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FA10FC-9B54-4DD4-A9F9-DA5E2204E915}"/>
              </a:ext>
            </a:extLst>
          </p:cNvPr>
          <p:cNvSpPr txBox="1"/>
          <p:nvPr/>
        </p:nvSpPr>
        <p:spPr>
          <a:xfrm>
            <a:off x="7547396" y="219507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Л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2A655D-E938-4402-BA03-4E34D4CD9E4C}"/>
              </a:ext>
            </a:extLst>
          </p:cNvPr>
          <p:cNvSpPr txBox="1"/>
          <p:nvPr/>
        </p:nvSpPr>
        <p:spPr>
          <a:xfrm>
            <a:off x="1259632" y="476585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7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458B12-FB15-467E-91A1-5082C8CD2B79}"/>
              </a:ext>
            </a:extLst>
          </p:cNvPr>
          <p:cNvSpPr txBox="1"/>
          <p:nvPr/>
        </p:nvSpPr>
        <p:spPr>
          <a:xfrm>
            <a:off x="7524328" y="908719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Б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F0A2B0-1A2B-466B-8B8A-798E930C408A}"/>
              </a:ext>
            </a:extLst>
          </p:cNvPr>
          <p:cNvSpPr txBox="1"/>
          <p:nvPr/>
        </p:nvSpPr>
        <p:spPr>
          <a:xfrm>
            <a:off x="7547396" y="156129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Franklin Gothic Demi" panose="020B0703020102020204" pitchFamily="34" charset="0"/>
              </a:rPr>
              <a:t>О</a:t>
            </a:r>
            <a:endParaRPr lang="ru-RU" b="1" dirty="0">
              <a:latin typeface="Franklin Gothic Demi" panose="020B0703020102020204" pitchFamily="34" charset="0"/>
            </a:endParaRPr>
          </a:p>
        </p:txBody>
      </p:sp>
      <p:pic>
        <p:nvPicPr>
          <p:cNvPr id="24" name="Рисунок 23">
            <a:hlinkClick r:id="rId4" action="ppaction://hlinksldjump"/>
            <a:extLst>
              <a:ext uri="{FF2B5EF4-FFF2-40B4-BE49-F238E27FC236}">
                <a16:creationId xmlns:a16="http://schemas.microsoft.com/office/drawing/2014/main" id="{569B5539-5D36-47FA-BF67-4F44545812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170" y="5727447"/>
            <a:ext cx="1619672" cy="9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37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4BC76D-2FD6-4DE9-A791-02B92A336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5" b="3119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15F66C-28E8-4E53-94C3-5E5DAAA15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8520" y="1066800"/>
            <a:ext cx="5366617" cy="57912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3FB4FBF-194B-49DC-98F8-9AA6D8B5A3BE}"/>
              </a:ext>
            </a:extLst>
          </p:cNvPr>
          <p:cNvSpPr/>
          <p:nvPr/>
        </p:nvSpPr>
        <p:spPr>
          <a:xfrm>
            <a:off x="4499992" y="1671836"/>
            <a:ext cx="4320480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Так и знал! Благодарю за помощь, а теперь и мне, и тебе пора в дорогу. А скоротать время в путешествии сможешь с помощью книги!</a:t>
            </a:r>
            <a:endParaRPr lang="ru-RU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hnschrift Light" panose="020B0502040204020203" pitchFamily="34" charset="0"/>
              <a:ea typeface="DFGothic-EB" panose="02010609010101010101" pitchFamily="1" charset="-128"/>
            </a:endParaRPr>
          </a:p>
        </p:txBody>
      </p:sp>
      <p:pic>
        <p:nvPicPr>
          <p:cNvPr id="4" name="Рисунок 3">
            <a:hlinkClick r:id="rId4" action="ppaction://hlinksldjump"/>
            <a:extLst>
              <a:ext uri="{FF2B5EF4-FFF2-40B4-BE49-F238E27FC236}">
                <a16:creationId xmlns:a16="http://schemas.microsoft.com/office/drawing/2014/main" id="{23852F83-0481-404C-852C-AC4A8E49E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09120"/>
            <a:ext cx="1952366" cy="112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7" grpId="1" build="allAtOnce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185645B5-B704-4D70-9233-20F358672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" t="13615" r="283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B705CB-F44B-4607-A2C0-0E34FD1AB7E6}"/>
              </a:ext>
            </a:extLst>
          </p:cNvPr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E110AA5-E48B-42DD-8302-84D30B7ED36B}"/>
              </a:ext>
            </a:extLst>
          </p:cNvPr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504228-308F-4F75-8023-2B4175CCD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803195"/>
            <a:ext cx="1728192" cy="268324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6ED81C-0501-4F9A-AC8B-63151233CA41}"/>
              </a:ext>
            </a:extLst>
          </p:cNvPr>
          <p:cNvSpPr/>
          <p:nvPr/>
        </p:nvSpPr>
        <p:spPr>
          <a:xfrm>
            <a:off x="2950417" y="1544652"/>
            <a:ext cx="5659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Буря мечей / Джордж Р. Р. Мартин. – Москва : АСТ, 2012. – 1278,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1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5000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978-5-17-075347-5.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B8DDF2-D3C9-407C-8319-F56340FC97FC}"/>
              </a:ext>
            </a:extLst>
          </p:cNvPr>
          <p:cNvSpPr/>
          <p:nvPr/>
        </p:nvSpPr>
        <p:spPr>
          <a:xfrm>
            <a:off x="539552" y="371298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Сотрясается в борьбе Железный Трон Семи Королевств. Предают друг друга недавние союзники, злейшими врагами становятся добрые друзья. В неприступном замке плетёт сети изощренного заговора могущественная чернокнижница. В далёких, холодных землях собирает силы юный властитель Севера —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Робб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из Дома Старков. Воины сходятся под знаменами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Дейенерис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Бурерождённой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, правящей последними из оставшихся в мире драконов. </a:t>
            </a:r>
          </a:p>
        </p:txBody>
      </p:sp>
      <p:pic>
        <p:nvPicPr>
          <p:cNvPr id="9" name="Рисунок 8">
            <a:hlinkClick r:id="rId4" action="ppaction://hlinksldjump"/>
            <a:extLst>
              <a:ext uri="{FF2B5EF4-FFF2-40B4-BE49-F238E27FC236}">
                <a16:creationId xmlns:a16="http://schemas.microsoft.com/office/drawing/2014/main" id="{CA6F7114-8FA9-41EF-B230-09876C0C3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86" y="5786000"/>
            <a:ext cx="1619672" cy="9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818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B72E527-589A-48C6-BF3F-B94DDF2E1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2" t="420" r="16957" b="-395"/>
          <a:stretch/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4C5B45-D443-4B77-B31A-FFE2EAF9D4F2}"/>
              </a:ext>
            </a:extLst>
          </p:cNvPr>
          <p:cNvSpPr/>
          <p:nvPr/>
        </p:nvSpPr>
        <p:spPr>
          <a:xfrm>
            <a:off x="0" y="-863629"/>
            <a:ext cx="9144000" cy="7733878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7D97154-3951-4546-B54F-3A7AD6AA408E}"/>
              </a:ext>
            </a:extLst>
          </p:cNvPr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hlinkClick r:id="rId3" action="ppaction://hlinksldjump"/>
            <a:extLst>
              <a:ext uri="{FF2B5EF4-FFF2-40B4-BE49-F238E27FC236}">
                <a16:creationId xmlns:a16="http://schemas.microsoft.com/office/drawing/2014/main" id="{919FCCC6-0C3E-4569-8D63-B418F830A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652" y="745756"/>
            <a:ext cx="1728192" cy="268324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Рисунок 7">
            <a:hlinkClick r:id="rId5" action="ppaction://hlinksldjump"/>
            <a:extLst>
              <a:ext uri="{FF2B5EF4-FFF2-40B4-BE49-F238E27FC236}">
                <a16:creationId xmlns:a16="http://schemas.microsoft.com/office/drawing/2014/main" id="{8DD83CEC-8497-490A-80B1-9ECDFF8FBE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7904" y="762098"/>
            <a:ext cx="1728192" cy="265056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Рисунок 8">
            <a:hlinkClick r:id="rId7" action="ppaction://hlinksldjump"/>
            <a:extLst>
              <a:ext uri="{FF2B5EF4-FFF2-40B4-BE49-F238E27FC236}">
                <a16:creationId xmlns:a16="http://schemas.microsoft.com/office/drawing/2014/main" id="{A236C2B9-C4CA-4D64-8C9E-0D1E035DE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5156" y="824453"/>
            <a:ext cx="1728192" cy="255853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Рисунок 9">
            <a:hlinkClick r:id="rId9" action="ppaction://hlinksldjump"/>
            <a:extLst>
              <a:ext uri="{FF2B5EF4-FFF2-40B4-BE49-F238E27FC236}">
                <a16:creationId xmlns:a16="http://schemas.microsoft.com/office/drawing/2014/main" id="{CB2E1101-0D54-4CF8-9182-29F33DE1F2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86" y="5786000"/>
            <a:ext cx="1619672" cy="93494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8DA1A5-94A0-4E0B-B5F2-D625724B5AEE}"/>
              </a:ext>
            </a:extLst>
          </p:cNvPr>
          <p:cNvSpPr/>
          <p:nvPr/>
        </p:nvSpPr>
        <p:spPr>
          <a:xfrm>
            <a:off x="539552" y="3712981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Благодарим тебя за прохождение электронного библиографического квеста, посвящённого изданиям, указанным выше. Желаем удачи в путешествиях по книжным мирам!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SchbkCyrill BT" panose="02040603050705020303" pitchFamily="18" charset="-52"/>
              <a:ea typeface="ＤＦ明朝体W5" panose="02010609010101010101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030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62281" cy="6858000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 descr="C:\Users\KB-204\Desktop\винтерфел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44" y="938560"/>
            <a:ext cx="4819650" cy="528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KB-204\Desktop\семь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99392"/>
            <a:ext cx="7920880" cy="792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48532" y="153730"/>
            <a:ext cx="526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anose="020B0703020102020204" pitchFamily="34" charset="0"/>
              </a:rPr>
              <a:t>Добро пожаловать на север, в резиденцию Старков – Винтерфелл!</a:t>
            </a:r>
          </a:p>
        </p:txBody>
      </p:sp>
      <p:pic>
        <p:nvPicPr>
          <p:cNvPr id="6" name="Рисунок 5">
            <a:hlinkClick r:id="rId4" action="ppaction://hlinksldjump"/>
            <a:extLst>
              <a:ext uri="{FF2B5EF4-FFF2-40B4-BE49-F238E27FC236}">
                <a16:creationId xmlns:a16="http://schemas.microsoft.com/office/drawing/2014/main" id="{47072579-B064-47B2-BFF8-8DD849F918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17232"/>
            <a:ext cx="1561003" cy="90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16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9.userapi.com/impg/8F-cQ9x_vPScK41-qlgb4QMKnO4tLqqPgeO-bA/WwfAvKO-GJM.jpg?size=900x675&amp;quality=96&amp;sign=f8562a3605a8c2ea38cac4afa3bb7dd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582340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Список используемых ресурсов</a:t>
            </a:r>
          </a:p>
          <a:p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SchbkCyrill BT" panose="02040603050705020303" pitchFamily="18" charset="-52"/>
            </a:endParaRP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1.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Pinterest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 : [сайт]. - Изображение: электронное. - URL : https://ru.pinterest.com/ (дата обращения 01.10.2024)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2.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Livelib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. Сайт о книгах. - Текст : электронный. - URL : https://www.livelib.ru (дата обращения 01.10.2024)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3. Яндекс Картинки : [сайт]. - Изображение: электронное. - URL : https://yandex.ru/images/search?from=tabbar&amp;lr=11317&amp;text=винтерфелл внутренний двор (дата обращения 01.10.2024)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</a:rPr>
              <a:t>4. Великие дома Семи Королевств. - Изображение: электронное // Комсомольская правда. - URL : https://www.kp.ru/best/msk/mapgameofthrones2016/ (дата обращения 01.10.2024) </a:t>
            </a:r>
          </a:p>
        </p:txBody>
      </p:sp>
      <p:sp>
        <p:nvSpPr>
          <p:cNvPr id="6" name="Рамка 5"/>
          <p:cNvSpPr/>
          <p:nvPr/>
        </p:nvSpPr>
        <p:spPr>
          <a:xfrm>
            <a:off x="0" y="1"/>
            <a:ext cx="9144000" cy="6858000"/>
          </a:xfrm>
          <a:prstGeom prst="frame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026" name="Picture 2" descr="Picture background">
            <a:hlinkClick r:id="rId3" action="ppaction://hlinksldjump"/>
            <a:extLst>
              <a:ext uri="{FF2B5EF4-FFF2-40B4-BE49-F238E27FC236}">
                <a16:creationId xmlns:a16="http://schemas.microsoft.com/office/drawing/2014/main" id="{D4FDC3C7-44B5-4561-9D5F-70D8097A3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9000" y1="31750" x2="272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09901"/>
            <a:ext cx="1256928" cy="125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96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E4C0890-5430-415D-8C44-61EAEFE158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5"/>
          <a:stretch/>
        </p:blipFill>
        <p:spPr bwMode="auto">
          <a:xfrm>
            <a:off x="4936" y="1560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2D197E-7E07-468C-A14E-C3AD0E7B1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888570"/>
            <a:ext cx="1728192" cy="255853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57292A-84B6-4BFD-99FF-A7A3127BFD4E}"/>
              </a:ext>
            </a:extLst>
          </p:cNvPr>
          <p:cNvSpPr/>
          <p:nvPr/>
        </p:nvSpPr>
        <p:spPr>
          <a:xfrm>
            <a:off x="2930437" y="1567672"/>
            <a:ext cx="5659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Игра престолов / Джордж Р. Р. Мартин. – Москва : АСТ, 2011. – 765,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[1]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7000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978-5-17-075250-8.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CC262E6-DD0C-48DD-A8AF-7329CF88D917}"/>
              </a:ext>
            </a:extLst>
          </p:cNvPr>
          <p:cNvSpPr/>
          <p:nvPr/>
        </p:nvSpPr>
        <p:spPr>
          <a:xfrm>
            <a:off x="539552" y="3555720"/>
            <a:ext cx="78488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Джордж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 Мартин — американский писатель-фантаст, сценарист, продюсер и редактор, лауреат многих литературных премий. </a:t>
            </a:r>
          </a:p>
          <a:p>
            <a:pPr algn="just"/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При странных обстоятельствах умирает десница владыки Вестероса. Король Роберт со свитой отправляется на север к давнему другу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Эддарду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Старку, чтобы предложить тому занять место погибшего. Скрывающиеся в вольных городах потомки свергнутой Робертом династии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Таргариенов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вынашивают планы возвращения Железного Трона, но для этого им нужно заручиться поддержкой самого могущественного </a:t>
            </a:r>
            <a:r>
              <a:rPr lang="ru-RU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кхала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великой степи. За спинами героев уже плетутся сети интриг, и никому не известно, какая фигура окажется очередной жертвой в игре престолов. А между тем зима приближается. </a:t>
            </a:r>
          </a:p>
        </p:txBody>
      </p:sp>
      <p:pic>
        <p:nvPicPr>
          <p:cNvPr id="9" name="Рисунок 8">
            <a:hlinkClick r:id="rId4" action="ppaction://hlinksldjump"/>
            <a:extLst>
              <a:ext uri="{FF2B5EF4-FFF2-40B4-BE49-F238E27FC236}">
                <a16:creationId xmlns:a16="http://schemas.microsoft.com/office/drawing/2014/main" id="{DD5B91A6-C142-41F3-A4D4-8A843C2474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6" b="94704" l="1825" r="94161">
                        <a14:foregroundMark x1="16058" y1="21182" x2="24088" y2="22783"/>
                        <a14:foregroundMark x1="30414" y1="20936" x2="49392" y2="27586"/>
                        <a14:foregroundMark x1="46837" y1="4310" x2="46837" y2="4310"/>
                        <a14:foregroundMark x1="48175" y1="3818" x2="46837" y2="4187"/>
                        <a14:foregroundMark x1="6083" y1="22783" x2="10097" y2="22291"/>
                        <a14:foregroundMark x1="2798" y1="21305" x2="1825" y2="21675"/>
                        <a14:foregroundMark x1="89903" y1="20443" x2="89781" y2="22783"/>
                        <a14:foregroundMark x1="91484" y1="21429" x2="90024" y2="23153"/>
                        <a14:foregroundMark x1="94282" y1="21675" x2="93431" y2="22660"/>
                        <a14:foregroundMark x1="47202" y1="985" x2="49757" y2="616"/>
                        <a14:foregroundMark x1="10584" y1="48768" x2="48662" y2="60222"/>
                        <a14:foregroundMark x1="48662" y1="60222" x2="80049" y2="48276"/>
                        <a14:foregroundMark x1="13747" y1="73522" x2="39173" y2="88054"/>
                        <a14:foregroundMark x1="39173" y1="88054" x2="47445" y2="89409"/>
                        <a14:foregroundMark x1="47445" y1="89409" x2="86253" y2="72537"/>
                        <a14:foregroundMark x1="44526" y1="94089" x2="50608" y2="94704"/>
                        <a14:backgroundMark x1="10949" y1="34360" x2="23236" y2="39163"/>
                        <a14:backgroundMark x1="23236" y1="39163" x2="25669" y2="41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634" y="6011467"/>
            <a:ext cx="725023" cy="71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78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DE18D93D-D1CD-4961-8A7E-EC8D65558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5" t="235" r="5915" b="23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4F8069-0FF9-47D0-B17E-AE2B5CAF14FA}"/>
              </a:ext>
            </a:extLst>
          </p:cNvPr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CF7B20C3-4EDF-4AEB-AE34-DE8D24197239}"/>
              </a:ext>
            </a:extLst>
          </p:cNvPr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CE1BA-5C8A-4CF5-9AD5-FCD0F0090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803195"/>
            <a:ext cx="1728192" cy="265056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9E4D21-AF4F-4F8E-81AC-92AE0254206F}"/>
              </a:ext>
            </a:extLst>
          </p:cNvPr>
          <p:cNvSpPr/>
          <p:nvPr/>
        </p:nvSpPr>
        <p:spPr>
          <a:xfrm>
            <a:off x="2966441" y="1389811"/>
            <a:ext cx="56593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Битва королей / Джордж Р. Р. Мартин. – Москва : Астрель, 2012. – 776,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5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4000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978-5-271-34367-4.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755BAA-489E-455E-90A4-1AC93C6953F2}"/>
              </a:ext>
            </a:extLst>
          </p:cNvPr>
          <p:cNvSpPr/>
          <p:nvPr/>
        </p:nvSpPr>
        <p:spPr>
          <a:xfrm>
            <a:off x="539552" y="371298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После смерти Роберта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Баратеона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в Семи Королевствах воцарился хаос — в жестокой борьбе за трон сошлись претенденты на престол. Настало время, когда кровь польётся рекой, брат убьёт брата, а предательство заменит верность. Разрушены вассальные договоры, подлая измена захватывает крепости вернее меча, жестокостью отвечают на жестокость, а любовь и былая дружба не стоят ничего. Мёртвые восстают из могил и убивают живых. Долгая зима вступает в свои пределы, а за морем набирают силу драконы. </a:t>
            </a:r>
          </a:p>
        </p:txBody>
      </p:sp>
      <p:pic>
        <p:nvPicPr>
          <p:cNvPr id="9" name="Рисунок 8">
            <a:hlinkClick r:id="rId4" action="ppaction://hlinksldjump"/>
            <a:extLst>
              <a:ext uri="{FF2B5EF4-FFF2-40B4-BE49-F238E27FC236}">
                <a16:creationId xmlns:a16="http://schemas.microsoft.com/office/drawing/2014/main" id="{9ACA8914-6A6B-4D5B-AD73-E4238F5761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6" b="94704" l="1825" r="94161">
                        <a14:foregroundMark x1="16058" y1="21182" x2="24088" y2="22783"/>
                        <a14:foregroundMark x1="30414" y1="20936" x2="49392" y2="27586"/>
                        <a14:foregroundMark x1="46837" y1="4310" x2="46837" y2="4310"/>
                        <a14:foregroundMark x1="48175" y1="3818" x2="46837" y2="4187"/>
                        <a14:foregroundMark x1="6083" y1="22783" x2="10097" y2="22291"/>
                        <a14:foregroundMark x1="2798" y1="21305" x2="1825" y2="21675"/>
                        <a14:foregroundMark x1="89903" y1="20443" x2="89781" y2="22783"/>
                        <a14:foregroundMark x1="91484" y1="21429" x2="90024" y2="23153"/>
                        <a14:foregroundMark x1="94282" y1="21675" x2="93431" y2="22660"/>
                        <a14:foregroundMark x1="47202" y1="985" x2="49757" y2="616"/>
                        <a14:foregroundMark x1="10584" y1="48768" x2="48662" y2="60222"/>
                        <a14:foregroundMark x1="48662" y1="60222" x2="80049" y2="48276"/>
                        <a14:foregroundMark x1="13747" y1="73522" x2="39173" y2="88054"/>
                        <a14:foregroundMark x1="39173" y1="88054" x2="47445" y2="89409"/>
                        <a14:foregroundMark x1="47445" y1="89409" x2="86253" y2="72537"/>
                        <a14:foregroundMark x1="44526" y1="94089" x2="50608" y2="94704"/>
                        <a14:backgroundMark x1="10949" y1="34360" x2="23236" y2="39163"/>
                        <a14:backgroundMark x1="23236" y1="39163" x2="25669" y2="41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634" y="6011467"/>
            <a:ext cx="725023" cy="71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484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185645B5-B704-4D70-9233-20F358672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" t="13615" r="283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B705CB-F44B-4607-A2C0-0E34FD1AB7E6}"/>
              </a:ext>
            </a:extLst>
          </p:cNvPr>
          <p:cNvSpPr/>
          <p:nvPr/>
        </p:nvSpPr>
        <p:spPr>
          <a:xfrm>
            <a:off x="4936" y="15602"/>
            <a:ext cx="914400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E110AA5-E48B-42DD-8302-84D30B7ED36B}"/>
              </a:ext>
            </a:extLst>
          </p:cNvPr>
          <p:cNvSpPr/>
          <p:nvPr/>
        </p:nvSpPr>
        <p:spPr>
          <a:xfrm>
            <a:off x="323528" y="312254"/>
            <a:ext cx="8496944" cy="6264696"/>
          </a:xfrm>
          <a:prstGeom prst="round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504228-308F-4F75-8023-2B4175CCD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803195"/>
            <a:ext cx="1728192" cy="268324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6ED81C-0501-4F9A-AC8B-63151233CA41}"/>
              </a:ext>
            </a:extLst>
          </p:cNvPr>
          <p:cNvSpPr/>
          <p:nvPr/>
        </p:nvSpPr>
        <p:spPr>
          <a:xfrm>
            <a:off x="2950417" y="1544652"/>
            <a:ext cx="5659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Мартин, Джордж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Рэймонд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Ричард.</a:t>
            </a:r>
          </a:p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    Буря мечей / Джордж Р. Р. Мартин. – Москва : АСТ, 2012. – 1278,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[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1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]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с. – 5000 экз. –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ISBN 978-5-17-075347-5.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- Текст : непосредственный.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B8DDF2-D3C9-407C-8319-F56340FC97FC}"/>
              </a:ext>
            </a:extLst>
          </p:cNvPr>
          <p:cNvSpPr/>
          <p:nvPr/>
        </p:nvSpPr>
        <p:spPr>
          <a:xfrm>
            <a:off x="539552" y="371298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	Сотрясается в борьбе Железный Трон Семи Королевств. Предают друг друга недавние союзники, злейшими врагами становятся добрые друзья. В неприступном замке плетёт сети изощренного заговора могущественная чернокнижница. В далёких, холодных землях собирает силы юный властитель Севера —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Робб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из Дома Старков. Воины сходятся под знаменами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Дейенерис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 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Бурерождённой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SchbkCyrill BT" panose="02040603050705020303" pitchFamily="18" charset="-52"/>
                <a:ea typeface="ＤＦ明朝体W5" panose="02010609010101010101" pitchFamily="49" charset="-128"/>
              </a:rPr>
              <a:t>, правящей последними из оставшихся в мире драконов. </a:t>
            </a:r>
          </a:p>
        </p:txBody>
      </p:sp>
      <p:pic>
        <p:nvPicPr>
          <p:cNvPr id="10" name="Рисунок 9">
            <a:hlinkClick r:id="rId4" action="ppaction://hlinksldjump"/>
            <a:extLst>
              <a:ext uri="{FF2B5EF4-FFF2-40B4-BE49-F238E27FC236}">
                <a16:creationId xmlns:a16="http://schemas.microsoft.com/office/drawing/2014/main" id="{CE0E2067-0021-42E0-9182-5C37FF172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6" b="94704" l="1825" r="94161">
                        <a14:foregroundMark x1="16058" y1="21182" x2="24088" y2="22783"/>
                        <a14:foregroundMark x1="30414" y1="20936" x2="49392" y2="27586"/>
                        <a14:foregroundMark x1="46837" y1="4310" x2="46837" y2="4310"/>
                        <a14:foregroundMark x1="48175" y1="3818" x2="46837" y2="4187"/>
                        <a14:foregroundMark x1="6083" y1="22783" x2="10097" y2="22291"/>
                        <a14:foregroundMark x1="2798" y1="21305" x2="1825" y2="21675"/>
                        <a14:foregroundMark x1="89903" y1="20443" x2="89781" y2="22783"/>
                        <a14:foregroundMark x1="91484" y1="21429" x2="90024" y2="23153"/>
                        <a14:foregroundMark x1="94282" y1="21675" x2="93431" y2="22660"/>
                        <a14:foregroundMark x1="47202" y1="985" x2="49757" y2="616"/>
                        <a14:foregroundMark x1="10584" y1="48768" x2="48662" y2="60222"/>
                        <a14:foregroundMark x1="48662" y1="60222" x2="80049" y2="48276"/>
                        <a14:foregroundMark x1="13747" y1="73522" x2="39173" y2="88054"/>
                        <a14:foregroundMark x1="39173" y1="88054" x2="47445" y2="89409"/>
                        <a14:foregroundMark x1="47445" y1="89409" x2="86253" y2="72537"/>
                        <a14:foregroundMark x1="44526" y1="94089" x2="50608" y2="94704"/>
                        <a14:backgroundMark x1="10949" y1="34360" x2="23236" y2="39163"/>
                        <a14:backgroundMark x1="23236" y1="39163" x2="25669" y2="41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5634" y="6011467"/>
            <a:ext cx="725023" cy="71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6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8.userapi.com/impg/-Hafftke1EkXmg4o8Bxp0Mh83YAsbAEndY5KqQ/EEGHWnTBAVA.jpg?size=946x630&amp;quality=95&amp;sign=9fb3d1c13c08a7c7fa032022c71d7e0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B-114\Downloads\Bez_imeni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508518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4355976" y="908720"/>
            <a:ext cx="4320480" cy="223224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Негоже вступать на земли Старков, раз нашего северного девиза не знаешь-то! Или же знаешь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?</a:t>
            </a:r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4972608" y="3678374"/>
            <a:ext cx="308721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Зима близко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4972608" y="4592538"/>
            <a:ext cx="308721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Семья, долг, честь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4972608" y="5570004"/>
            <a:ext cx="308721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Вырастая - крепнем</a:t>
            </a:r>
          </a:p>
        </p:txBody>
      </p:sp>
    </p:spTree>
    <p:extLst>
      <p:ext uri="{BB962C8B-B14F-4D97-AF65-F5344CB8AC3E}">
        <p14:creationId xmlns:p14="http://schemas.microsoft.com/office/powerpoint/2010/main" val="117284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2" grpId="1" build="allAtOnce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58.userapi.com/impg/-Hafftke1EkXmg4o8Bxp0Mh83YAsbAEndY5KqQ/EEGHWnTBAVA.jpg?size=946x630&amp;quality=95&amp;sign=9fb3d1c13c08a7c7fa032022c71d7e0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KB-114\Downloads\Bez_imeni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508518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355976" y="1916832"/>
            <a:ext cx="4320480" cy="223224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Извиняй уж, но пройти ты не сможешь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hnschrift Light" panose="020B0502040204020203" pitchFamily="34" charset="0"/>
              <a:ea typeface="DFGothic-EB" panose="02010609010101010101" pitchFamily="1" charset="-128"/>
            </a:endParaRP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4972608" y="4941168"/>
            <a:ext cx="308721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Попробовать снова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58.userapi.com/impg/-Hafftke1EkXmg4o8Bxp0Mh83YAsbAEndY5KqQ/EEGHWnTBAVA.jpg?size=946x630&amp;quality=95&amp;sign=9fb3d1c13c08a7c7fa032022c71d7e0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KB-114\Downloads\Bez_imeni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508518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355976" y="1916832"/>
            <a:ext cx="4320480" cy="223224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Удивляешь, верно! Проходи</a:t>
            </a: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4972608" y="4941168"/>
            <a:ext cx="308721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Пройти дальше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9.userapi.com/impg/gwpVOzDJYVkAftA4i_isvNZZYu0-GkB5NQhPWw/zx7yLY2LH84.jpg?size=960x640&amp;quality=96&amp;sign=0179615ad373670727f2ff4426bcc8f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B-114\Downloads\543543534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927" y="1998997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95537" y="1304764"/>
            <a:ext cx="4320480" cy="22322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  <a:ea typeface="DFGothic-EB" panose="02010609010101010101" pitchFamily="1" charset="-128"/>
              </a:rPr>
              <a:t>Эй, тебя как звать? Приятно, я Арья, если вдруг не помнишь. Догонишь меня?</a:t>
            </a:r>
          </a:p>
        </p:txBody>
      </p:sp>
      <p:sp>
        <p:nvSpPr>
          <p:cNvPr id="5" name="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id="{88AF3E0A-FCB7-4908-B33D-0BF38B050B70}"/>
              </a:ext>
            </a:extLst>
          </p:cNvPr>
          <p:cNvSpPr/>
          <p:nvPr/>
        </p:nvSpPr>
        <p:spPr>
          <a:xfrm>
            <a:off x="1012169" y="4437112"/>
            <a:ext cx="3087216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hnschrift Light" panose="020B0502040204020203" pitchFamily="34" charset="0"/>
              </a:rPr>
              <a:t>Догоню!</a:t>
            </a:r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9.userapi.com/impg/gwpVOzDJYVkAftA4i_isvNZZYu0-GkB5NQhPWw/zx7yLY2LH84.jpg?size=960x640&amp;quality=96&amp;sign=0179615ad373670727f2ff4426bcc8f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KB-114\Downloads\лабиринт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28602" y="-963486"/>
            <a:ext cx="10225139" cy="734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KB-114\Downloads\543543534 копия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28" y="3985617"/>
            <a:ext cx="1365448" cy="136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hlinkHover r:id="" action="ppaction://hlinkshowjump?jump=nextslide"/>
          </p:cNvPr>
          <p:cNvSpPr/>
          <p:nvPr/>
        </p:nvSpPr>
        <p:spPr>
          <a:xfrm>
            <a:off x="1530918" y="-99392"/>
            <a:ext cx="5993411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Hover r:id="" action="ppaction://hlinkshowjump?jump=nextslide"/>
          </p:cNvPr>
          <p:cNvSpPr/>
          <p:nvPr/>
        </p:nvSpPr>
        <p:spPr>
          <a:xfrm>
            <a:off x="1547664" y="6381328"/>
            <a:ext cx="5976664" cy="6480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Hover r:id="" action="ppaction://hlinkshowjump?jump=nextslide"/>
          </p:cNvPr>
          <p:cNvSpPr/>
          <p:nvPr/>
        </p:nvSpPr>
        <p:spPr>
          <a:xfrm rot="5400000">
            <a:off x="-206811" y="2015122"/>
            <a:ext cx="3724971" cy="2160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Hover r:id="" action="ppaction://hlinkshowjump?jump=nextslide"/>
          </p:cNvPr>
          <p:cNvSpPr/>
          <p:nvPr/>
        </p:nvSpPr>
        <p:spPr>
          <a:xfrm rot="10800000">
            <a:off x="1530920" y="3877604"/>
            <a:ext cx="952848" cy="199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Hover r:id="" action="ppaction://hlinkshowjump?jump=nextslide"/>
          </p:cNvPr>
          <p:cNvSpPr/>
          <p:nvPr/>
        </p:nvSpPr>
        <p:spPr>
          <a:xfrm rot="5400000">
            <a:off x="5553830" y="2037619"/>
            <a:ext cx="3724971" cy="2160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Hover r:id="" action="ppaction://hlinkshowjump?jump=nextslide"/>
          </p:cNvPr>
          <p:cNvSpPr/>
          <p:nvPr/>
        </p:nvSpPr>
        <p:spPr>
          <a:xfrm rot="5400000">
            <a:off x="999232" y="5832898"/>
            <a:ext cx="1296144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Hover r:id="" action="ppaction://hlinkshowjump?jump=nextslide"/>
          </p:cNvPr>
          <p:cNvSpPr/>
          <p:nvPr/>
        </p:nvSpPr>
        <p:spPr>
          <a:xfrm rot="5400000">
            <a:off x="6776615" y="5832899"/>
            <a:ext cx="1296144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Hover r:id="" action="ppaction://hlinkshowjump?jump=nextslide"/>
          </p:cNvPr>
          <p:cNvSpPr/>
          <p:nvPr/>
        </p:nvSpPr>
        <p:spPr>
          <a:xfrm rot="10800000">
            <a:off x="5724128" y="5173687"/>
            <a:ext cx="1816944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Hover r:id="" action="ppaction://hlinkshowjump?jump=nextslide"/>
          </p:cNvPr>
          <p:cNvSpPr/>
          <p:nvPr/>
        </p:nvSpPr>
        <p:spPr>
          <a:xfrm rot="5400000">
            <a:off x="1672135" y="4489580"/>
            <a:ext cx="1390496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Hover r:id="" action="ppaction://hlinkshowjump?jump=nextslide"/>
          </p:cNvPr>
          <p:cNvSpPr/>
          <p:nvPr/>
        </p:nvSpPr>
        <p:spPr>
          <a:xfrm rot="10800000">
            <a:off x="2260176" y="5173686"/>
            <a:ext cx="2743872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Hover r:id="" action="ppaction://hlinkshowjump?jump=nextslide"/>
          </p:cNvPr>
          <p:cNvSpPr/>
          <p:nvPr/>
        </p:nvSpPr>
        <p:spPr>
          <a:xfrm rot="10800000">
            <a:off x="3131840" y="3932995"/>
            <a:ext cx="1872208" cy="2327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Hover r:id="" action="ppaction://hlinkshowjump?jump=nextslide"/>
          </p:cNvPr>
          <p:cNvSpPr/>
          <p:nvPr/>
        </p:nvSpPr>
        <p:spPr>
          <a:xfrm rot="5400000">
            <a:off x="4239591" y="4618632"/>
            <a:ext cx="1296144" cy="2327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hlinkHover r:id="" action="ppaction://hlinkshowjump?jump=nextslide"/>
          </p:cNvPr>
          <p:cNvSpPr/>
          <p:nvPr/>
        </p:nvSpPr>
        <p:spPr>
          <a:xfrm rot="10800000">
            <a:off x="5724126" y="3932995"/>
            <a:ext cx="1008113" cy="2327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Hover r:id="" action="ppaction://hlinkshowjump?jump=nextslide"/>
          </p:cNvPr>
          <p:cNvSpPr/>
          <p:nvPr/>
        </p:nvSpPr>
        <p:spPr>
          <a:xfrm rot="16200000">
            <a:off x="6030146" y="4587975"/>
            <a:ext cx="1188164" cy="216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hlinkHover r:id="" action="ppaction://hlinkshowjump?jump=nextslide"/>
          </p:cNvPr>
          <p:cNvSpPr/>
          <p:nvPr/>
        </p:nvSpPr>
        <p:spPr>
          <a:xfrm rot="16200000">
            <a:off x="1687896" y="2057063"/>
            <a:ext cx="1368152" cy="223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hlinkHover r:id="" action="ppaction://hlinkshowjump?jump=nextslide"/>
          </p:cNvPr>
          <p:cNvSpPr/>
          <p:nvPr/>
        </p:nvSpPr>
        <p:spPr>
          <a:xfrm rot="10800000">
            <a:off x="3190104" y="1469073"/>
            <a:ext cx="1008113" cy="2327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Hover r:id="" action="ppaction://hlinkshowjump?jump=nextslide"/>
          </p:cNvPr>
          <p:cNvSpPr/>
          <p:nvPr/>
        </p:nvSpPr>
        <p:spPr>
          <a:xfrm rot="16200000">
            <a:off x="3527440" y="914679"/>
            <a:ext cx="1108786" cy="232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" action="ppaction://hlinkshowjump?jump=nextslide"/>
          </p:cNvPr>
          <p:cNvSpPr/>
          <p:nvPr/>
        </p:nvSpPr>
        <p:spPr>
          <a:xfrm rot="5400000">
            <a:off x="6448010" y="6528435"/>
            <a:ext cx="3789041" cy="1602929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hlinkHover r:id="" action="ppaction://hlinkshowjump?jump=nextslide"/>
          </p:cNvPr>
          <p:cNvSpPr/>
          <p:nvPr/>
        </p:nvSpPr>
        <p:spPr>
          <a:xfrm rot="10800000">
            <a:off x="2260174" y="2620164"/>
            <a:ext cx="2743873" cy="232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hlinkHover r:id="" action="ppaction://hlinkshowjump?jump=nextslide"/>
          </p:cNvPr>
          <p:cNvSpPr/>
          <p:nvPr/>
        </p:nvSpPr>
        <p:spPr>
          <a:xfrm rot="16200000">
            <a:off x="4211961" y="2060847"/>
            <a:ext cx="1368154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Hover r:id="" action="ppaction://hlinkshowjump?jump=nextslide"/>
          </p:cNvPr>
          <p:cNvSpPr/>
          <p:nvPr/>
        </p:nvSpPr>
        <p:spPr>
          <a:xfrm rot="10800000">
            <a:off x="4792961" y="1454329"/>
            <a:ext cx="1939277" cy="2475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Hover r:id="" action="ppaction://hlinkshowjump?jump=nextslide"/>
          </p:cNvPr>
          <p:cNvSpPr/>
          <p:nvPr/>
        </p:nvSpPr>
        <p:spPr>
          <a:xfrm rot="10800000">
            <a:off x="6452737" y="2681601"/>
            <a:ext cx="1008113" cy="2327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hlinkHover r:id="" action="ppaction://hlinkshowjump?jump=nextslide"/>
          </p:cNvPr>
          <p:cNvSpPr/>
          <p:nvPr/>
        </p:nvSpPr>
        <p:spPr>
          <a:xfrm rot="16200000">
            <a:off x="4472447" y="2759225"/>
            <a:ext cx="2580307" cy="232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0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</TotalTime>
  <Words>1446</Words>
  <Application>Microsoft Office PowerPoint</Application>
  <PresentationFormat>Экран (4:3)</PresentationFormat>
  <Paragraphs>134</Paragraphs>
  <Slides>43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Calibri</vt:lpstr>
      <vt:lpstr>Bahnschrift Light</vt:lpstr>
      <vt:lpstr>CentSchbkCyrill BT</vt:lpstr>
      <vt:lpstr>Arial</vt:lpstr>
      <vt:lpstr>Meiryo UI</vt:lpstr>
      <vt:lpstr>Franklin Gothic Demi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 204</dc:creator>
  <cp:lastModifiedBy>Пользователь</cp:lastModifiedBy>
  <cp:revision>210</cp:revision>
  <dcterms:created xsi:type="dcterms:W3CDTF">2024-09-30T04:27:27Z</dcterms:created>
  <dcterms:modified xsi:type="dcterms:W3CDTF">2026-02-25T09:30:18Z</dcterms:modified>
</cp:coreProperties>
</file>